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90" r:id="rId4"/>
    <p:sldId id="261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80" r:id="rId14"/>
    <p:sldId id="300" r:id="rId15"/>
    <p:sldId id="292" r:id="rId16"/>
    <p:sldId id="272" r:id="rId17"/>
    <p:sldId id="291" r:id="rId18"/>
    <p:sldId id="293" r:id="rId19"/>
    <p:sldId id="273" r:id="rId20"/>
    <p:sldId id="296" r:id="rId21"/>
    <p:sldId id="294" r:id="rId22"/>
    <p:sldId id="274" r:id="rId23"/>
    <p:sldId id="275" r:id="rId24"/>
    <p:sldId id="286" r:id="rId25"/>
    <p:sldId id="287" r:id="rId26"/>
    <p:sldId id="288" r:id="rId27"/>
    <p:sldId id="301" r:id="rId28"/>
    <p:sldId id="302" r:id="rId29"/>
    <p:sldId id="299" r:id="rId30"/>
    <p:sldId id="297" r:id="rId31"/>
    <p:sldId id="298" r:id="rId32"/>
  </p:sldIdLst>
  <p:sldSz cx="12198350" cy="6858000"/>
  <p:notesSz cx="6858000" cy="9144000"/>
  <p:custDataLst>
    <p:tags r:id="rId34"/>
  </p:custDataLst>
  <p:defaultTextStyle>
    <a:defPPr>
      <a:defRPr lang="en-US"/>
    </a:defPPr>
    <a:lvl1pPr marL="0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A7B7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14" y="156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34F2-1676-48A3-903A-038A6077AAEC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6DCE6-5E8C-4E63-B22B-AE2E83541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12195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figure</a:t>
            </a:r>
            <a:r>
              <a:rPr lang="de-DE" dirty="0"/>
              <a:t> of developer </a:t>
            </a:r>
            <a:r>
              <a:rPr lang="de-DE" dirty="0" err="1"/>
              <a:t>profiles</a:t>
            </a:r>
            <a:r>
              <a:rPr lang="de-DE" dirty="0"/>
              <a:t> (80-20 </a:t>
            </a:r>
            <a:r>
              <a:rPr lang="de-DE" dirty="0" err="1"/>
              <a:t>story</a:t>
            </a:r>
            <a:r>
              <a:rPr lang="de-DE" dirty="0" smtClean="0"/>
              <a:t>)</a:t>
            </a:r>
          </a:p>
          <a:p>
            <a:r>
              <a:rPr lang="de-DE" dirty="0" smtClean="0"/>
              <a:t>Hotels </a:t>
            </a:r>
            <a:r>
              <a:rPr lang="de-DE" dirty="0" err="1" smtClean="0"/>
              <a:t>mashup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9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6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662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coap:methodCode</a:t>
            </a:r>
            <a:r>
              <a:rPr lang="en-US" dirty="0" smtClean="0"/>
              <a:t> = PUT</a:t>
            </a:r>
          </a:p>
          <a:p>
            <a:r>
              <a:rPr lang="en-US" dirty="0" err="1" smtClean="0"/>
              <a:t>coap:optionNumber</a:t>
            </a:r>
            <a:r>
              <a:rPr lang="en-US" dirty="0" smtClean="0"/>
              <a:t> 2053 = OCF-Content-Format-Version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17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2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Like Ajax API: </a:t>
            </a:r>
            <a:r>
              <a:rPr lang="de-DE" dirty="0" err="1" smtClean="0"/>
              <a:t>GeoLocation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‚</a:t>
            </a:r>
            <a:r>
              <a:rPr lang="de-DE" dirty="0" err="1" smtClean="0"/>
              <a:t>sensor</a:t>
            </a:r>
            <a:r>
              <a:rPr lang="de-DE" dirty="0" smtClean="0"/>
              <a:t>‘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vibrtion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‚</a:t>
            </a:r>
            <a:r>
              <a:rPr lang="de-DE" dirty="0" err="1" smtClean="0"/>
              <a:t>actuator</a:t>
            </a:r>
            <a:r>
              <a:rPr lang="de-DE" dirty="0" smtClean="0"/>
              <a:t>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20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9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98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6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9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585" y="4406901"/>
            <a:ext cx="10368598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7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5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3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0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8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86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83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81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0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535113"/>
            <a:ext cx="5389723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918" y="2174875"/>
            <a:ext cx="5389723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0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20" y="273049"/>
            <a:ext cx="401317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9216" y="273052"/>
            <a:ext cx="6819216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920" y="1435102"/>
            <a:ext cx="401317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768" indent="0">
              <a:buNone/>
              <a:defRPr sz="3700"/>
            </a:lvl2pPr>
            <a:lvl3pPr marL="1219535" indent="0">
              <a:buNone/>
              <a:defRPr sz="3200"/>
            </a:lvl3pPr>
            <a:lvl4pPr marL="1829303" indent="0">
              <a:buNone/>
              <a:defRPr sz="2700"/>
            </a:lvl4pPr>
            <a:lvl5pPr marL="2439071" indent="0">
              <a:buNone/>
              <a:defRPr sz="2700"/>
            </a:lvl5pPr>
            <a:lvl6pPr marL="3048838" indent="0">
              <a:buNone/>
              <a:defRPr sz="2700"/>
            </a:lvl6pPr>
            <a:lvl7pPr marL="3658606" indent="0">
              <a:buNone/>
              <a:defRPr sz="2700"/>
            </a:lvl7pPr>
            <a:lvl8pPr marL="4268373" indent="0">
              <a:buNone/>
              <a:defRPr sz="2700"/>
            </a:lvl8pPr>
            <a:lvl9pPr marL="487814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" y="0"/>
            <a:ext cx="12198350" cy="1143000"/>
          </a:xfrm>
          <a:prstGeom prst="rect">
            <a:avLst/>
          </a:prstGeom>
        </p:spPr>
        <p:txBody>
          <a:bodyPr vert="horz" lIns="121954" tIns="60977" rIns="121954" bIns="60977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horz" lIns="121954" tIns="60977" rIns="121954" bIns="60977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917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6D46-8883-4C59-8F41-21D7EAD29FB2}" type="datetimeFigureOut">
              <a:rPr lang="en-US" smtClean="0"/>
              <a:t>2018-10-24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7770" y="6492875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42151" y="6492875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4719-00ED-40AD-AF49-5F6D6B93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121953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1219535" rtl="0" eaLnBrk="1" latinLnBrk="0" hangingPunct="1"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1219535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00" indent="-288000" algn="l" defTabSz="1219535" rtl="0" eaLnBrk="1" latinLnBrk="0" hangingPunct="1"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0" indent="-216000" algn="l" defTabSz="1219535" rtl="0" eaLnBrk="1" latinLnBrk="0" hangingPunct="1">
        <a:spcBef>
          <a:spcPts val="1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000" indent="-216000" algn="l" defTabSz="1219535" rtl="0" eaLnBrk="1" latinLnBrk="0" hangingPunct="1">
        <a:spcBef>
          <a:spcPts val="1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2001/11/StdLiaison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jpe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gif"/><Relationship Id="rId5" Type="http://schemas.openxmlformats.org/officeDocument/2006/relationships/image" Target="../media/image101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microsoft.com/office/2007/relationships/hdphoto" Target="../media/hdphoto3.wdp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oT/WG/" TargetMode="External"/><Relationship Id="rId13" Type="http://schemas.openxmlformats.org/officeDocument/2006/relationships/hyperlink" Target="https://github.com/w3c/wot-architecture/" TargetMode="External"/><Relationship Id="rId3" Type="http://schemas.openxmlformats.org/officeDocument/2006/relationships/hyperlink" Target="https://www.w3.org/2016/07/wot-ig-charter.html" TargetMode="External"/><Relationship Id="rId7" Type="http://schemas.openxmlformats.org/officeDocument/2006/relationships/hyperlink" Target="https://www.w3.org/2016/12/wot-wg-2016.html" TargetMode="External"/><Relationship Id="rId12" Type="http://schemas.openxmlformats.org/officeDocument/2006/relationships/hyperlink" Target="https://www.w3.org/TR/wot-scripting-api/" TargetMode="External"/><Relationship Id="rId17" Type="http://schemas.openxmlformats.org/officeDocument/2006/relationships/hyperlink" Target="https://github.com/thingweb/node-wot" TargetMode="External"/><Relationship Id="rId2" Type="http://schemas.openxmlformats.org/officeDocument/2006/relationships/hyperlink" Target="https://www.w3.org/WoT/IG/wiki" TargetMode="External"/><Relationship Id="rId16" Type="http://schemas.openxmlformats.org/officeDocument/2006/relationships/hyperlink" Target="https://github.com/w3c/wot-scripting-api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w3c/wot" TargetMode="External"/><Relationship Id="rId11" Type="http://schemas.openxmlformats.org/officeDocument/2006/relationships/hyperlink" Target="https://www.w3.org/TR/wot-binding-templates/" TargetMode="External"/><Relationship Id="rId5" Type="http://schemas.openxmlformats.org/officeDocument/2006/relationships/hyperlink" Target="https://lists.w3.org/Archives/Public/public-wot-ig/" TargetMode="External"/><Relationship Id="rId15" Type="http://schemas.openxmlformats.org/officeDocument/2006/relationships/hyperlink" Target="https://w3c.github.io/wot-binding-templates/" TargetMode="External"/><Relationship Id="rId10" Type="http://schemas.openxmlformats.org/officeDocument/2006/relationships/hyperlink" Target="https://www.w3.org/TR/wot-thing-description/" TargetMode="External"/><Relationship Id="rId4" Type="http://schemas.openxmlformats.org/officeDocument/2006/relationships/hyperlink" Target="https://www.w3.org/WoT/IG/" TargetMode="External"/><Relationship Id="rId9" Type="http://schemas.openxmlformats.org/officeDocument/2006/relationships/hyperlink" Target="https://www.w3.org/TR/wot-architecture/" TargetMode="External"/><Relationship Id="rId14" Type="http://schemas.openxmlformats.org/officeDocument/2006/relationships/hyperlink" Target="https://w3c.github.io/wot-thing-descriptio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ias.kovat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www.webofthing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6/12/wot-wg-2016.html" TargetMode="External"/><Relationship Id="rId2" Type="http://schemas.openxmlformats.org/officeDocument/2006/relationships/hyperlink" Target="https://www.w3.org/2016/07/wot-ig-charter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gif"/><Relationship Id="rId26" Type="http://schemas.openxmlformats.org/officeDocument/2006/relationships/image" Target="../media/image57.tiff"/><Relationship Id="rId39" Type="http://schemas.openxmlformats.org/officeDocument/2006/relationships/image" Target="../media/image70.png"/><Relationship Id="rId21" Type="http://schemas.openxmlformats.org/officeDocument/2006/relationships/image" Target="../media/image52.tiff"/><Relationship Id="rId34" Type="http://schemas.openxmlformats.org/officeDocument/2006/relationships/image" Target="../media/image65.png"/><Relationship Id="rId42" Type="http://schemas.openxmlformats.org/officeDocument/2006/relationships/image" Target="../media/image73.jpeg"/><Relationship Id="rId47" Type="http://schemas.openxmlformats.org/officeDocument/2006/relationships/image" Target="../media/image78.tiff"/><Relationship Id="rId50" Type="http://schemas.openxmlformats.org/officeDocument/2006/relationships/image" Target="../media/image81.png"/><Relationship Id="rId55" Type="http://schemas.openxmlformats.org/officeDocument/2006/relationships/image" Target="../media/image86.jpeg"/><Relationship Id="rId63" Type="http://schemas.openxmlformats.org/officeDocument/2006/relationships/image" Target="../media/image94.tiff"/><Relationship Id="rId7" Type="http://schemas.openxmlformats.org/officeDocument/2006/relationships/image" Target="../media/image10.jpeg"/><Relationship Id="rId2" Type="http://schemas.openxmlformats.org/officeDocument/2006/relationships/image" Target="../media/image38.jpeg"/><Relationship Id="rId16" Type="http://schemas.openxmlformats.org/officeDocument/2006/relationships/image" Target="../media/image47.tiff"/><Relationship Id="rId20" Type="http://schemas.openxmlformats.org/officeDocument/2006/relationships/image" Target="../media/image51.tiff"/><Relationship Id="rId29" Type="http://schemas.openxmlformats.org/officeDocument/2006/relationships/image" Target="../media/image60.tiff"/><Relationship Id="rId41" Type="http://schemas.openxmlformats.org/officeDocument/2006/relationships/image" Target="../media/image72.jpeg"/><Relationship Id="rId54" Type="http://schemas.openxmlformats.org/officeDocument/2006/relationships/image" Target="../media/image85.jpeg"/><Relationship Id="rId62" Type="http://schemas.openxmlformats.org/officeDocument/2006/relationships/image" Target="../media/image9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42.gif"/><Relationship Id="rId24" Type="http://schemas.openxmlformats.org/officeDocument/2006/relationships/image" Target="../media/image55.tiff"/><Relationship Id="rId32" Type="http://schemas.openxmlformats.org/officeDocument/2006/relationships/image" Target="../media/image63.tiff"/><Relationship Id="rId37" Type="http://schemas.openxmlformats.org/officeDocument/2006/relationships/image" Target="../media/image68.jpeg"/><Relationship Id="rId40" Type="http://schemas.openxmlformats.org/officeDocument/2006/relationships/image" Target="../media/image71.png"/><Relationship Id="rId45" Type="http://schemas.openxmlformats.org/officeDocument/2006/relationships/image" Target="../media/image76.tiff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tiff"/><Relationship Id="rId5" Type="http://schemas.openxmlformats.org/officeDocument/2006/relationships/image" Target="../media/image8.png"/><Relationship Id="rId15" Type="http://schemas.openxmlformats.org/officeDocument/2006/relationships/image" Target="../media/image46.tiff"/><Relationship Id="rId23" Type="http://schemas.openxmlformats.org/officeDocument/2006/relationships/image" Target="../media/image54.tiff"/><Relationship Id="rId28" Type="http://schemas.openxmlformats.org/officeDocument/2006/relationships/image" Target="../media/image59.png"/><Relationship Id="rId36" Type="http://schemas.openxmlformats.org/officeDocument/2006/relationships/image" Target="../media/image67.tiff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61" Type="http://schemas.openxmlformats.org/officeDocument/2006/relationships/image" Target="../media/image92.png"/><Relationship Id="rId10" Type="http://schemas.openxmlformats.org/officeDocument/2006/relationships/image" Target="../media/image41.tiff"/><Relationship Id="rId19" Type="http://schemas.openxmlformats.org/officeDocument/2006/relationships/image" Target="../media/image50.tiff"/><Relationship Id="rId31" Type="http://schemas.openxmlformats.org/officeDocument/2006/relationships/image" Target="../media/image62.png"/><Relationship Id="rId44" Type="http://schemas.openxmlformats.org/officeDocument/2006/relationships/image" Target="../media/image75.tiff"/><Relationship Id="rId52" Type="http://schemas.openxmlformats.org/officeDocument/2006/relationships/image" Target="../media/image83.tiff"/><Relationship Id="rId60" Type="http://schemas.openxmlformats.org/officeDocument/2006/relationships/image" Target="../media/image91.png"/><Relationship Id="rId65" Type="http://schemas.openxmlformats.org/officeDocument/2006/relationships/image" Target="../media/image96.tiff"/><Relationship Id="rId4" Type="http://schemas.openxmlformats.org/officeDocument/2006/relationships/image" Target="../media/image37.jpeg"/><Relationship Id="rId9" Type="http://schemas.openxmlformats.org/officeDocument/2006/relationships/image" Target="../media/image40.tiff"/><Relationship Id="rId14" Type="http://schemas.openxmlformats.org/officeDocument/2006/relationships/image" Target="../media/image45.tiff"/><Relationship Id="rId22" Type="http://schemas.openxmlformats.org/officeDocument/2006/relationships/image" Target="../media/image53.tiff"/><Relationship Id="rId27" Type="http://schemas.openxmlformats.org/officeDocument/2006/relationships/image" Target="../media/image58.tiff"/><Relationship Id="rId30" Type="http://schemas.openxmlformats.org/officeDocument/2006/relationships/image" Target="../media/image61.tiff"/><Relationship Id="rId35" Type="http://schemas.openxmlformats.org/officeDocument/2006/relationships/image" Target="../media/image66.tiff"/><Relationship Id="rId43" Type="http://schemas.openxmlformats.org/officeDocument/2006/relationships/image" Target="../media/image74.tiff"/><Relationship Id="rId48" Type="http://schemas.openxmlformats.org/officeDocument/2006/relationships/image" Target="../media/image79.tiff"/><Relationship Id="rId56" Type="http://schemas.openxmlformats.org/officeDocument/2006/relationships/image" Target="../media/image87.jpeg"/><Relationship Id="rId64" Type="http://schemas.openxmlformats.org/officeDocument/2006/relationships/image" Target="../media/image95.tiff"/><Relationship Id="rId8" Type="http://schemas.openxmlformats.org/officeDocument/2006/relationships/image" Target="../media/image11.png"/><Relationship Id="rId51" Type="http://schemas.openxmlformats.org/officeDocument/2006/relationships/image" Target="../media/image82.tiff"/><Relationship Id="rId3" Type="http://schemas.openxmlformats.org/officeDocument/2006/relationships/image" Target="../media/image39.jpe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tiff"/><Relationship Id="rId33" Type="http://schemas.openxmlformats.org/officeDocument/2006/relationships/image" Target="../media/image64.tiff"/><Relationship Id="rId38" Type="http://schemas.openxmlformats.org/officeDocument/2006/relationships/image" Target="../media/image69.tiff"/><Relationship Id="rId46" Type="http://schemas.openxmlformats.org/officeDocument/2006/relationships/image" Target="../media/image77.jpeg"/><Relationship Id="rId59" Type="http://schemas.openxmlformats.org/officeDocument/2006/relationships/image" Target="../media/image9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876" y="4293096"/>
            <a:ext cx="10368598" cy="1470025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W3C Web of </a:t>
            </a:r>
            <a:r>
              <a:rPr lang="en-US" sz="4800" b="1" dirty="0" smtClean="0"/>
              <a:t>Things</a:t>
            </a:r>
            <a:br>
              <a:rPr lang="en-US" sz="4800" b="1" dirty="0" smtClean="0"/>
            </a:br>
            <a:r>
              <a:rPr lang="en-US" sz="4800" b="1" dirty="0" smtClean="0"/>
              <a:t>Introduction, Status, and Roadmap</a:t>
            </a:r>
            <a:endParaRPr lang="en-US" sz="4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9753" y="5829267"/>
            <a:ext cx="8538845" cy="740701"/>
          </a:xfrm>
        </p:spPr>
        <p:txBody>
          <a:bodyPr>
            <a:normAutofit/>
          </a:bodyPr>
          <a:lstStyle/>
          <a:p>
            <a:r>
              <a:rPr lang="de-DE" sz="3200" dirty="0" smtClean="0"/>
              <a:t>24 October </a:t>
            </a:r>
            <a:r>
              <a:rPr lang="de-DE" sz="3200" dirty="0"/>
              <a:t>2018</a:t>
            </a:r>
            <a:endParaRPr lang="en-US" sz="3200" dirty="0"/>
          </a:p>
        </p:txBody>
      </p:sp>
      <p:pic>
        <p:nvPicPr>
          <p:cNvPr id="4" name="Picture 4" descr="C:\Users\z0010w1v\Pictures\wot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4629" y="188640"/>
            <a:ext cx="8069094" cy="4292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89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Liaisons</a:t>
            </a:r>
            <a:endParaRPr lang="en-US" dirty="0"/>
          </a:p>
        </p:txBody>
      </p:sp>
      <p:sp>
        <p:nvSpPr>
          <p:cNvPr id="16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ichtungspfeil 16"/>
          <p:cNvSpPr/>
          <p:nvPr/>
        </p:nvSpPr>
        <p:spPr bwMode="auto">
          <a:xfrm rot="16200000">
            <a:off x="1101367" y="2148810"/>
            <a:ext cx="1980000" cy="797054"/>
          </a:xfrm>
          <a:prstGeom prst="homePlate">
            <a:avLst/>
          </a:prstGeom>
          <a:solidFill>
            <a:srgbClr val="4A7B7C"/>
          </a:solidFill>
          <a:ln w="762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OCF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ichtungspfeil 23"/>
          <p:cNvSpPr/>
          <p:nvPr/>
        </p:nvSpPr>
        <p:spPr bwMode="auto">
          <a:xfrm rot="16200000">
            <a:off x="100269" y="2148810"/>
            <a:ext cx="1980000" cy="797054"/>
          </a:xfrm>
          <a:prstGeom prst="homePlate">
            <a:avLst/>
          </a:prstGeom>
          <a:solidFill>
            <a:srgbClr val="4A7B7C"/>
          </a:solidFill>
          <a:ln w="762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IETF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ichtungspfeil 27"/>
          <p:cNvSpPr/>
          <p:nvPr/>
        </p:nvSpPr>
        <p:spPr bwMode="auto">
          <a:xfrm rot="16200000">
            <a:off x="2102465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oneM2M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ichtungspfeil 22"/>
          <p:cNvSpPr/>
          <p:nvPr/>
        </p:nvSpPr>
        <p:spPr bwMode="auto">
          <a:xfrm rot="16200000">
            <a:off x="3103563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</a:rPr>
              <a:t>OPC </a:t>
            </a:r>
            <a:r>
              <a:rPr lang="en-US" sz="2000" b="1" dirty="0" smtClean="0">
                <a:solidFill>
                  <a:schemeClr val="bg1"/>
                </a:solidFill>
              </a:rPr>
              <a:t>Foundation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Richtungspfeil 33"/>
          <p:cNvSpPr/>
          <p:nvPr/>
        </p:nvSpPr>
        <p:spPr bwMode="auto">
          <a:xfrm rot="5400000" flipV="1">
            <a:off x="5105759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LWM2M / IPSO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Richtungspfeil 36"/>
          <p:cNvSpPr/>
          <p:nvPr/>
        </p:nvSpPr>
        <p:spPr bwMode="auto">
          <a:xfrm rot="5400000" flipV="1">
            <a:off x="8109053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20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solidFill>
              <a:srgbClr val="4A7B7C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Fairhair</a:t>
            </a:r>
            <a:r>
              <a:rPr lang="de-DE" sz="2000" b="1" dirty="0" smtClean="0">
                <a:solidFill>
                  <a:schemeClr val="tx1"/>
                </a:solidFill>
                <a:latin typeface="+mj-lt"/>
              </a:rPr>
              <a:t> Alliance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Richtungspfeil 37"/>
          <p:cNvSpPr/>
          <p:nvPr/>
        </p:nvSpPr>
        <p:spPr bwMode="auto">
          <a:xfrm rot="5400000" flipV="1">
            <a:off x="10111248" y="4812247"/>
            <a:ext cx="1980000" cy="797054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38100">
            <a:noFill/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Modbus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Richtungspfeil 39"/>
          <p:cNvSpPr/>
          <p:nvPr/>
        </p:nvSpPr>
        <p:spPr bwMode="auto">
          <a:xfrm rot="5400000" flipV="1">
            <a:off x="9110151" y="4812247"/>
            <a:ext cx="1980000" cy="797054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tx1"/>
                </a:solidFill>
                <a:latin typeface="+mj-lt"/>
              </a:rPr>
              <a:t>BACnet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169627" y="5097540"/>
            <a:ext cx="2481276" cy="113977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solidFill>
                  <a:srgbClr val="4A7B7C"/>
                </a:solidFill>
                <a:latin typeface="+mj-lt"/>
              </a:rPr>
              <a:t>Official W3C Liaison</a:t>
            </a:r>
            <a:endParaRPr lang="en-US" sz="3600" dirty="0" smtClean="0">
              <a:solidFill>
                <a:srgbClr val="4A7B7C"/>
              </a:solidFill>
              <a:latin typeface="+mj-lt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2000" dirty="0" err="1" smtClean="0">
                <a:solidFill>
                  <a:srgbClr val="4A7B7C"/>
                </a:solidFill>
                <a:latin typeface="+mj-lt"/>
              </a:rPr>
              <a:t>Collaborations</a:t>
            </a:r>
            <a:r>
              <a:rPr lang="de-DE" sz="2000" dirty="0" smtClean="0">
                <a:solidFill>
                  <a:srgbClr val="4A7B7C"/>
                </a:solidFill>
                <a:latin typeface="+mj-lt"/>
              </a:rPr>
              <a:t> / </a:t>
            </a:r>
            <a:r>
              <a:rPr lang="de-DE" sz="2000" dirty="0" err="1" smtClean="0">
                <a:solidFill>
                  <a:srgbClr val="4A7B7C"/>
                </a:solidFill>
                <a:latin typeface="+mj-lt"/>
              </a:rPr>
              <a:t>calls</a:t>
            </a:r>
            <a:endParaRPr lang="de-DE" sz="2000" dirty="0" smtClean="0">
              <a:solidFill>
                <a:srgbClr val="4A7B7C"/>
              </a:solidFill>
              <a:latin typeface="+mj-lt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2000" dirty="0" smtClean="0">
                <a:solidFill>
                  <a:srgbClr val="4A7B7C"/>
                </a:solidFill>
                <a:latin typeface="+mj-lt"/>
              </a:rPr>
              <a:t>Implementations</a:t>
            </a:r>
            <a:endParaRPr lang="de-DE" sz="2000" dirty="0">
              <a:solidFill>
                <a:srgbClr val="4A7B7C"/>
              </a:solidFill>
              <a:latin typeface="+mj-lt"/>
            </a:endParaRPr>
          </a:p>
        </p:txBody>
      </p:sp>
      <p:sp>
        <p:nvSpPr>
          <p:cNvPr id="49" name="Freihandform 48"/>
          <p:cNvSpPr/>
          <p:nvPr/>
        </p:nvSpPr>
        <p:spPr bwMode="auto">
          <a:xfrm>
            <a:off x="815936" y="5109567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solidFill>
            <a:srgbClr val="4A7B7C"/>
          </a:solidFill>
          <a:ln w="127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Richtungspfeil 52"/>
          <p:cNvSpPr/>
          <p:nvPr/>
        </p:nvSpPr>
        <p:spPr bwMode="auto">
          <a:xfrm rot="5400000" flipV="1">
            <a:off x="3103563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9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ETSI ISG CIM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Freihandform 26"/>
          <p:cNvSpPr/>
          <p:nvPr/>
        </p:nvSpPr>
        <p:spPr bwMode="auto">
          <a:xfrm flipV="1">
            <a:off x="815936" y="5493436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Freihandform 28"/>
          <p:cNvSpPr/>
          <p:nvPr/>
        </p:nvSpPr>
        <p:spPr bwMode="auto">
          <a:xfrm flipV="1">
            <a:off x="815936" y="5877304"/>
            <a:ext cx="206573" cy="288000"/>
          </a:xfrm>
          <a:custGeom>
            <a:avLst/>
            <a:gdLst>
              <a:gd name="connsiteX0" fmla="*/ 0 w 190500"/>
              <a:gd name="connsiteY0" fmla="*/ 232410 h 232410"/>
              <a:gd name="connsiteX1" fmla="*/ 190500 w 190500"/>
              <a:gd name="connsiteY1" fmla="*/ 230505 h 232410"/>
              <a:gd name="connsiteX2" fmla="*/ 190500 w 190500"/>
              <a:gd name="connsiteY2" fmla="*/ 104775 h 232410"/>
              <a:gd name="connsiteX3" fmla="*/ 93345 w 190500"/>
              <a:gd name="connsiteY3" fmla="*/ 0 h 232410"/>
              <a:gd name="connsiteX4" fmla="*/ 0 w 190500"/>
              <a:gd name="connsiteY4" fmla="*/ 104775 h 232410"/>
              <a:gd name="connsiteX5" fmla="*/ 0 w 190500"/>
              <a:gd name="connsiteY5" fmla="*/ 232410 h 2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" h="232410">
                <a:moveTo>
                  <a:pt x="0" y="232410"/>
                </a:moveTo>
                <a:lnTo>
                  <a:pt x="190500" y="230505"/>
                </a:lnTo>
                <a:lnTo>
                  <a:pt x="190500" y="104775"/>
                </a:lnTo>
                <a:lnTo>
                  <a:pt x="93345" y="0"/>
                </a:lnTo>
                <a:lnTo>
                  <a:pt x="0" y="104775"/>
                </a:lnTo>
                <a:lnTo>
                  <a:pt x="0" y="2324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ichtungspfeil 29"/>
          <p:cNvSpPr/>
          <p:nvPr/>
        </p:nvSpPr>
        <p:spPr bwMode="auto">
          <a:xfrm rot="5400000" flipV="1">
            <a:off x="4104661" y="481224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76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tx1"/>
                </a:solidFill>
                <a:latin typeface="+mj-lt"/>
              </a:rPr>
              <a:t>Echonet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Richtungspfeil 35"/>
          <p:cNvSpPr/>
          <p:nvPr/>
        </p:nvSpPr>
        <p:spPr bwMode="auto">
          <a:xfrm rot="5400000" flipV="1">
            <a:off x="6106857" y="4792417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 w="38100">
            <a:solidFill>
              <a:srgbClr val="4A7B7C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Plattform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Industrie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4.0</a:t>
            </a:r>
          </a:p>
        </p:txBody>
      </p:sp>
      <p:sp>
        <p:nvSpPr>
          <p:cNvPr id="20" name="Richtungspfeil 19"/>
          <p:cNvSpPr/>
          <p:nvPr/>
        </p:nvSpPr>
        <p:spPr bwMode="auto">
          <a:xfrm rot="16200000">
            <a:off x="4104661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ISO/IEC JTC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1 SC 41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ichtungspfeil 20"/>
          <p:cNvSpPr/>
          <p:nvPr/>
        </p:nvSpPr>
        <p:spPr bwMode="auto">
          <a:xfrm rot="16200000">
            <a:off x="5105759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IIC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ichtungspfeil 21"/>
          <p:cNvSpPr/>
          <p:nvPr/>
        </p:nvSpPr>
        <p:spPr bwMode="auto">
          <a:xfrm rot="16200000">
            <a:off x="6106857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Hypercat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Alliance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ichtungspfeil 24"/>
          <p:cNvSpPr/>
          <p:nvPr/>
        </p:nvSpPr>
        <p:spPr bwMode="auto">
          <a:xfrm rot="16200000">
            <a:off x="7107955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AIOTI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ichtungspfeil 25"/>
          <p:cNvSpPr/>
          <p:nvPr/>
        </p:nvSpPr>
        <p:spPr bwMode="auto">
          <a:xfrm rot="16200000">
            <a:off x="8109053" y="2148810"/>
            <a:ext cx="1980000" cy="797054"/>
          </a:xfrm>
          <a:prstGeom prst="homePlate">
            <a:avLst/>
          </a:prstGeom>
          <a:solidFill>
            <a:srgbClr val="4A7B7C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The Open Group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ichtungspfeil 31"/>
          <p:cNvSpPr/>
          <p:nvPr/>
        </p:nvSpPr>
        <p:spPr bwMode="auto">
          <a:xfrm rot="5400000" flipV="1">
            <a:off x="7107955" y="4811296"/>
            <a:ext cx="1980000" cy="797054"/>
          </a:xfrm>
          <a:prstGeom prst="homePlate">
            <a:avLst/>
          </a:prstGeom>
          <a:gradFill flip="none" rotWithShape="1">
            <a:gsLst>
              <a:gs pos="0">
                <a:srgbClr val="4A7B7C"/>
              </a:gs>
              <a:gs pos="20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solidFill>
              <a:srgbClr val="4A7B7C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OpenFog</a:t>
            </a:r>
            <a:r>
              <a:rPr lang="de-DE" sz="20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b="1" dirty="0" err="1" smtClean="0">
                <a:solidFill>
                  <a:schemeClr val="tx1"/>
                </a:solidFill>
                <a:latin typeface="+mj-lt"/>
              </a:rPr>
              <a:t>Consortium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497852" y="6396335"/>
            <a:ext cx="5347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www.w3.org/2001/11/StdLiaison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</a:t>
            </a:r>
            <a:r>
              <a:rPr lang="en-US" dirty="0" smtClean="0"/>
              <a:t>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8" name="角丸四角形 21"/>
          <p:cNvSpPr/>
          <p:nvPr/>
        </p:nvSpPr>
        <p:spPr bwMode="auto">
          <a:xfrm>
            <a:off x="5001405" y="3980111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Geschweifte Klammer rechts 21"/>
          <p:cNvSpPr/>
          <p:nvPr/>
        </p:nvSpPr>
        <p:spPr bwMode="auto">
          <a:xfrm flipH="1">
            <a:off x="4546600" y="3980111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530831" y="4192524"/>
            <a:ext cx="390555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Form an implicit interaction model,</a:t>
            </a:r>
          </a:p>
          <a:p>
            <a:pPr algn="r"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which is usually not well documented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7" name="Wolkenförmige Legende 26"/>
          <p:cNvSpPr/>
          <p:nvPr/>
        </p:nvSpPr>
        <p:spPr bwMode="auto">
          <a:xfrm>
            <a:off x="627063" y="1319212"/>
            <a:ext cx="3724275" cy="1876425"/>
          </a:xfrm>
          <a:prstGeom prst="cloudCallout">
            <a:avLst>
              <a:gd name="adj1" fmla="val 20359"/>
              <a:gd name="adj2" fmla="val 93972"/>
            </a:avLst>
          </a:prstGeom>
          <a:solidFill>
            <a:srgbClr val="EB780A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324000" tIns="18000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Provide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semantic metadata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that uniformly describes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how to interact with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953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  <p:bldP spid="25" grpId="0" animBg="1"/>
      <p:bldP spid="26" grpId="0"/>
      <p:bldP spid="27" grpId="0" animBg="1"/>
      <p:bldP spid="29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5" name="Wolkenförmige Legende 34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Thing Description (TD) – JSON-LD Documents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052736"/>
            <a:ext cx="8208912" cy="60755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"name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"MyLEDThing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oauth2"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authenticationUrl"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"https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://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authority-issuing.example.org"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 smtClean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100,</a:t>
            </a: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FF990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iot:Brightness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dirty="0" smtClean="0">
                <a:latin typeface="Consolas" panose="020B0609020204030204" pitchFamily="49" charset="0"/>
                <a:ea typeface="Calibri"/>
                <a:cs typeface="Times New Roman"/>
              </a:rPr>
              <a:t>      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iot:Unit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 "</a:t>
            </a:r>
            <a:r>
              <a:rPr lang="de-DE" sz="1600" b="1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iot:Percent</a:t>
            </a:r>
            <a:r>
              <a:rPr lang="de-DE" sz="1600" b="1" dirty="0" smtClean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    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writeable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ea typeface="ＭＳ Ｐゴシック" charset="-128"/>
              </a:rPr>
              <a:t>true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9" name="Wolkenförmige Legende 8"/>
          <p:cNvSpPr/>
          <p:nvPr/>
        </p:nvSpPr>
        <p:spPr>
          <a:xfrm>
            <a:off x="338535" y="1268760"/>
            <a:ext cx="1944216" cy="1656184"/>
          </a:xfrm>
          <a:prstGeom prst="cloudCallout">
            <a:avLst>
              <a:gd name="adj1" fmla="val 78150"/>
              <a:gd name="adj2" fmla="val -30478"/>
            </a:avLst>
          </a:prstGeom>
          <a:solidFill>
            <a:srgbClr val="FF99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JSON-LD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Linked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0" dirty="0" err="1">
                <a:solidFill>
                  <a:sysClr val="window" lastClr="FFFFFF"/>
                </a:solidFill>
                <a:latin typeface="Calibri"/>
              </a:rPr>
              <a:t>C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onverts</a:t>
            </a: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to</a:t>
            </a:r>
            <a:r>
              <a:rPr lang="de-DE" sz="1800" kern="0" dirty="0">
                <a:solidFill>
                  <a:sysClr val="window" lastClr="FFFFFF"/>
                </a:solidFill>
                <a:latin typeface="Calibri"/>
              </a:rPr>
              <a:t/>
            </a:r>
            <a:br>
              <a:rPr lang="de-DE" sz="1800" kern="0" dirty="0">
                <a:solidFill>
                  <a:sysClr val="window" lastClr="FFFFFF"/>
                </a:solidFill>
                <a:latin typeface="Calibri"/>
              </a:rPr>
            </a:b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RDF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triples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Wolkenförmige Legende 9"/>
          <p:cNvSpPr/>
          <p:nvPr/>
        </p:nvSpPr>
        <p:spPr>
          <a:xfrm>
            <a:off x="7179295" y="2114904"/>
            <a:ext cx="1944216" cy="954056"/>
          </a:xfrm>
          <a:prstGeom prst="cloudCallout">
            <a:avLst>
              <a:gd name="adj1" fmla="val -68992"/>
              <a:gd name="adj2" fmla="val -57569"/>
            </a:avLst>
          </a:prstGeom>
          <a:solidFill>
            <a:srgbClr val="C0504D"/>
          </a:solidFill>
          <a:ln w="25400" cap="rnd" cmpd="sng" algn="ctr">
            <a:noFill/>
            <a:prstDash val="solid"/>
          </a:ln>
          <a:effectLst/>
        </p:spPr>
        <p:txBody>
          <a:bodyPr wrap="none" lIns="21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Domain-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specific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Wolkenförmige Legende 10"/>
          <p:cNvSpPr/>
          <p:nvPr/>
        </p:nvSpPr>
        <p:spPr>
          <a:xfrm>
            <a:off x="6459215" y="3953603"/>
            <a:ext cx="2016224" cy="1296144"/>
          </a:xfrm>
          <a:prstGeom prst="cloudCallout">
            <a:avLst>
              <a:gd name="adj1" fmla="val -99382"/>
              <a:gd name="adj2" fmla="val 2051"/>
            </a:avLst>
          </a:prstGeom>
          <a:solidFill>
            <a:srgbClr val="FF0066"/>
          </a:solidFill>
          <a:ln w="25400" cap="rnd" cmpd="sng" algn="ctr">
            <a:noFill/>
            <a:prstDash val="solid"/>
          </a:ln>
          <a:effectLst/>
        </p:spPr>
        <p:txBody>
          <a:bodyPr wrap="none" lIns="144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</a:rPr>
              <a:t>JSON Schema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</a:rPr>
              <a:t>Compatible</a:t>
            </a: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data</a:t>
            </a: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dirty="0" err="1" smtClean="0">
                <a:solidFill>
                  <a:sysClr val="window" lastClr="FFFFFF"/>
                </a:solidFill>
                <a:latin typeface="Calibri"/>
              </a:rPr>
              <a:t>schemas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2" name="Wolkenförmige Legende 11"/>
          <p:cNvSpPr/>
          <p:nvPr/>
        </p:nvSpPr>
        <p:spPr>
          <a:xfrm>
            <a:off x="9591355" y="1484784"/>
            <a:ext cx="1908420" cy="1008112"/>
          </a:xfrm>
          <a:prstGeom prst="cloudCallout">
            <a:avLst>
              <a:gd name="adj1" fmla="val -69832"/>
              <a:gd name="adj2" fmla="val -34116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W3C WoT TD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1058615" y="4831971"/>
            <a:ext cx="1872208" cy="938008"/>
          </a:xfrm>
          <a:prstGeom prst="cloudCallout">
            <a:avLst>
              <a:gd name="adj1" fmla="val 60026"/>
              <a:gd name="adj2" fmla="val 6250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>
              <a:spcBef>
                <a:spcPts val="0"/>
              </a:spcBef>
            </a:pPr>
            <a:r>
              <a:rPr lang="de-DE" sz="2000" dirty="0"/>
              <a:t>Protocol</a:t>
            </a:r>
          </a:p>
          <a:p>
            <a:pPr algn="ctr">
              <a:spcBef>
                <a:spcPts val="0"/>
              </a:spcBef>
            </a:pPr>
            <a:r>
              <a:rPr lang="de-DE" sz="2000" dirty="0" err="1"/>
              <a:t>Bindings</a:t>
            </a:r>
            <a:endParaRPr lang="en-US" sz="2000" dirty="0"/>
          </a:p>
        </p:txBody>
      </p:sp>
      <p:sp>
        <p:nvSpPr>
          <p:cNvPr id="14" name="Wolkenförmige Legende 13"/>
          <p:cNvSpPr/>
          <p:nvPr/>
        </p:nvSpPr>
        <p:spPr>
          <a:xfrm>
            <a:off x="338535" y="3284984"/>
            <a:ext cx="1944216" cy="1054719"/>
          </a:xfrm>
          <a:prstGeom prst="cloudCallout">
            <a:avLst>
              <a:gd name="adj1" fmla="val 81876"/>
              <a:gd name="adj2" fmla="val -45146"/>
            </a:avLst>
          </a:prstGeom>
          <a:solidFill>
            <a:srgbClr val="FFFF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Security</a:t>
            </a:r>
            <a:b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Metadata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Wolkenförmige Legende 9"/>
          <p:cNvSpPr/>
          <p:nvPr/>
        </p:nvSpPr>
        <p:spPr>
          <a:xfrm>
            <a:off x="6670377" y="5517232"/>
            <a:ext cx="2453134" cy="1224136"/>
          </a:xfrm>
          <a:prstGeom prst="cloudCallout">
            <a:avLst>
              <a:gd name="adj1" fmla="val -70030"/>
              <a:gd name="adj2" fmla="val -49110"/>
            </a:avLst>
          </a:prstGeom>
          <a:solidFill>
            <a:srgbClr val="C0504D"/>
          </a:solidFill>
          <a:ln w="25400" cap="rnd" cmpd="sng" algn="ctr">
            <a:noFill/>
            <a:prstDash val="solid"/>
          </a:ln>
          <a:effectLst/>
        </p:spPr>
        <p:txBody>
          <a:bodyPr wrap="none" lIns="21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Extended metadata</a:t>
            </a:r>
            <a:b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</a:br>
            <a:r>
              <a:rPr lang="de-DE" sz="1800" kern="0" dirty="0" smtClean="0">
                <a:solidFill>
                  <a:sysClr val="window" lastClr="FFFFFF"/>
                </a:solidFill>
                <a:latin typeface="Calibri"/>
              </a:rPr>
              <a:t>using domain-specific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vocabulary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Wolkenförmige Legende 11"/>
          <p:cNvSpPr/>
          <p:nvPr/>
        </p:nvSpPr>
        <p:spPr>
          <a:xfrm>
            <a:off x="8043183" y="4662089"/>
            <a:ext cx="1908420" cy="1157329"/>
          </a:xfrm>
          <a:prstGeom prst="cloudCallout">
            <a:avLst>
              <a:gd name="adj1" fmla="val -123439"/>
              <a:gd name="adj2" fmla="val -2774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Optional</a:t>
            </a:r>
            <a:r>
              <a:rPr lang="de-DE" sz="1800" kern="0" dirty="0">
                <a:solidFill>
                  <a:sysClr val="window" lastClr="FFFFFF"/>
                </a:solidFill>
                <a:latin typeface="Calibri"/>
              </a:rPr>
              <a:t/>
            </a:r>
            <a:br>
              <a:rPr lang="de-DE" sz="1800" kern="0" dirty="0">
                <a:solidFill>
                  <a:sysClr val="window" lastClr="FFFFFF"/>
                </a:solidFill>
                <a:latin typeface="Calibri"/>
              </a:rPr>
            </a:br>
            <a:r>
              <a:rPr kumimoji="0" lang="de-DE" sz="18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semantic</a:t>
            </a:r>
            <a:br>
              <a:rPr kumimoji="0" lang="de-DE" sz="18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896515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Thing Description (TD) – Minimal form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052736"/>
            <a:ext cx="8208912" cy="67403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"name"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"MyLEDThing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"oauth2"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  "authenticationUrl"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"https://authority-issuing.example.org"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}],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 smtClean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100,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      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writeable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  <a:ea typeface="ＭＳ Ｐゴシック" charset="-128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ea typeface="ＭＳ Ｐゴシック" charset="-128"/>
              </a:rPr>
              <a:t>true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input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object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",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"</a:t>
            </a:r>
            <a:r>
              <a:rPr lang="de-DE" sz="1600" b="1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latin typeface="Consolas" panose="020B0609020204030204" pitchFamily="49" charset="0"/>
              </a:rPr>
              <a:t>: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 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target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de-DE" sz="16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maximum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</a:t>
            </a:r>
            <a:r>
              <a:rPr lang="de-DE" sz="16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output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15" name="Wolkenförmige Legende 14"/>
          <p:cNvSpPr/>
          <p:nvPr/>
        </p:nvSpPr>
        <p:spPr>
          <a:xfrm>
            <a:off x="8043391" y="4293097"/>
            <a:ext cx="3600400" cy="2088232"/>
          </a:xfrm>
          <a:prstGeom prst="cloudCallout">
            <a:avLst>
              <a:gd name="adj1" fmla="val -66005"/>
              <a:gd name="adj2" fmla="val -63260"/>
            </a:avLst>
          </a:prstGeom>
          <a:solidFill>
            <a:srgbClr val="FF9900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lvl="0" algn="ctr" defTabSz="914400">
              <a:defRPr/>
            </a:pPr>
            <a:r>
              <a:rPr lang="de-DE" sz="1800" kern="0" dirty="0">
                <a:solidFill>
                  <a:sysClr val="window" lastClr="FFFFFF"/>
                </a:solidFill>
              </a:rPr>
              <a:t>Media </a:t>
            </a:r>
            <a:r>
              <a:rPr lang="de-DE" sz="1800" kern="0" dirty="0" smtClean="0">
                <a:solidFill>
                  <a:sysClr val="window" lastClr="FFFFFF"/>
                </a:solidFill>
              </a:rPr>
              <a:t>Type</a:t>
            </a:r>
            <a:br>
              <a:rPr lang="de-DE" sz="1800" kern="0" dirty="0" smtClean="0">
                <a:solidFill>
                  <a:sysClr val="window" lastClr="FFFFFF"/>
                </a:solidFill>
              </a:rPr>
            </a:br>
            <a:r>
              <a:rPr lang="de-DE" sz="1800" kern="0" dirty="0" smtClean="0">
                <a:solidFill>
                  <a:sysClr val="window" lastClr="FFFFFF"/>
                </a:solidFill>
              </a:rPr>
              <a:t>application/td+json </a:t>
            </a:r>
            <a:br>
              <a:rPr lang="de-DE" sz="1800" kern="0" dirty="0" smtClean="0">
                <a:solidFill>
                  <a:sysClr val="window" lastClr="FFFFFF"/>
                </a:solidFill>
              </a:rPr>
            </a:br>
            <a:r>
              <a:rPr lang="de-DE" sz="1800" kern="0" dirty="0" smtClean="0">
                <a:solidFill>
                  <a:sysClr val="window" lastClr="FFFFFF"/>
                </a:solidFill>
              </a:rPr>
              <a:t>identifies document as TD so</a:t>
            </a:r>
          </a:p>
          <a:p>
            <a:pPr lvl="0" algn="ctr" defTabSz="914400">
              <a:defRPr/>
            </a:pPr>
            <a:r>
              <a:rPr lang="de-DE" sz="1800" kern="0" dirty="0" smtClean="0">
                <a:solidFill>
                  <a:sysClr val="window" lastClr="FFFFFF"/>
                </a:solidFill>
              </a:rPr>
              <a:t>TD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context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vocabulary</a:t>
            </a:r>
            <a:r>
              <a:rPr lang="de-DE" sz="1800" kern="0" noProof="0" dirty="0">
                <a:solidFill>
                  <a:sysClr val="window" lastClr="FFFFFF"/>
                </a:solidFill>
                <a:latin typeface="Calibri"/>
              </a:rPr>
              <a:t/>
            </a:r>
            <a:br>
              <a:rPr lang="de-DE" sz="1800" kern="0" noProof="0" dirty="0">
                <a:solidFill>
                  <a:sysClr val="window" lastClr="FFFFFF"/>
                </a:solidFill>
                <a:latin typeface="Calibri"/>
              </a:rPr>
            </a:b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apply</a:t>
            </a:r>
            <a:r>
              <a:rPr lang="de-DE" sz="1800" kern="0" noProof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as</a:t>
            </a:r>
            <a:r>
              <a:rPr lang="de-DE" sz="1800" kern="0" noProof="0" dirty="0" smtClean="0">
                <a:solidFill>
                  <a:sysClr val="window" lastClr="FFFFFF"/>
                </a:solidFill>
                <a:latin typeface="Calibri"/>
              </a:rPr>
              <a:t> </a:t>
            </a:r>
            <a:r>
              <a:rPr lang="de-DE" sz="1800" kern="0" noProof="0" dirty="0" err="1" smtClean="0">
                <a:solidFill>
                  <a:sysClr val="window" lastClr="FFFFFF"/>
                </a:solidFill>
                <a:latin typeface="Calibri"/>
              </a:rPr>
              <a:t>default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Wolkenförmige Legende 15"/>
          <p:cNvSpPr/>
          <p:nvPr/>
        </p:nvSpPr>
        <p:spPr>
          <a:xfrm>
            <a:off x="7899375" y="1035064"/>
            <a:ext cx="2448272" cy="1160672"/>
          </a:xfrm>
          <a:prstGeom prst="cloudCallout">
            <a:avLst>
              <a:gd name="adj1" fmla="val -90678"/>
              <a:gd name="adj2" fmla="val 24407"/>
            </a:avLst>
          </a:prstGeom>
          <a:solidFill>
            <a:srgbClr val="C0504D"/>
          </a:solidFill>
          <a:ln w="25400" cap="rnd" cmpd="sng" algn="ctr">
            <a:noFill/>
            <a:prstDash val="solid"/>
          </a:ln>
          <a:effectLst/>
        </p:spPr>
        <p:txBody>
          <a:bodyPr wrap="none" lIns="21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semantic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annotations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Protocol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5" name="Geschweifte Klammer rechts 24"/>
          <p:cNvSpPr/>
          <p:nvPr/>
        </p:nvSpPr>
        <p:spPr bwMode="auto">
          <a:xfrm rot="5400000">
            <a:off x="6077425" y="4195775"/>
            <a:ext cx="187960" cy="2340000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331157" y="5646776"/>
            <a:ext cx="38161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The IoT has a plethora of protocols,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often dialects due to custom options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31" name="Wolkenförmige Legende 30"/>
          <p:cNvSpPr/>
          <p:nvPr/>
        </p:nvSpPr>
        <p:spPr bwMode="auto">
          <a:xfrm rot="21366057" flipV="1">
            <a:off x="7708900" y="4020751"/>
            <a:ext cx="4340860" cy="2095569"/>
          </a:xfrm>
          <a:prstGeom prst="cloudCallout">
            <a:avLst>
              <a:gd name="adj1" fmla="val -65711"/>
              <a:gd name="adj2" fmla="val -14607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1182" y="4343206"/>
            <a:ext cx="37962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Capture each protocol once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in a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uniform template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describes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how to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configure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protocol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stacks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e.g.,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CoAP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or MQTT) to send the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message expected by the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Thing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5" name="Wolkenförmige Legende 34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648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8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9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40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1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42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43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44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4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46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47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48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Wolkenförmige Legende 30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154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WoT Binding Templates – Instantiated in TDs</a:t>
            </a: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2570783" y="1314789"/>
            <a:ext cx="9401258" cy="60755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brightness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...</a:t>
            </a:r>
            <a:b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{                      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Defaults: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GET to read, PUT to write</a:t>
            </a:r>
            <a:endParaRPr lang="de-DE" sz="16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          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href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"https://myled.example.com:8080/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pwr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mediaType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application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]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...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 smtClean="0">
                <a:solidFill>
                  <a:srgbClr val="4A7B7C"/>
                </a:solidFill>
                <a:latin typeface="Consolas" panose="020B0609020204030204" pitchFamily="49" charset="0"/>
              </a:rPr>
              <a:t>forms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 smtClean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                                       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de-DE" sz="1600" b="1" dirty="0" smtClean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coaps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://myled.example.com:5684/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mediaType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ocf+cbor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coap:methodCode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      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PUT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instead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of POST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to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invoke</a:t>
            </a:r>
            <a:endParaRPr lang="de-DE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coap:options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coap:optionNumber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2053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          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OCF-Content-Format-Version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coap:optionValue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"1.1.0"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]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 }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de-DE" sz="1600" dirty="0"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sp>
        <p:nvSpPr>
          <p:cNvPr id="5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626567" y="1700809"/>
            <a:ext cx="2214517" cy="1152128"/>
          </a:xfrm>
          <a:prstGeom prst="cloudCallout">
            <a:avLst>
              <a:gd name="adj1" fmla="val 79900"/>
              <a:gd name="adj2" fmla="val 54176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/>
              <a:t>Basics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build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request</a:t>
            </a:r>
            <a:endParaRPr lang="en-US" sz="2000" dirty="0"/>
          </a:p>
        </p:txBody>
      </p:sp>
      <p:sp>
        <p:nvSpPr>
          <p:cNvPr id="6" name="Cloud 48">
            <a:extLst>
              <a:ext uri="{FF2B5EF4-FFF2-40B4-BE49-F238E27FC236}">
                <a16:creationId xmlns="" xmlns:a16="http://schemas.microsoft.com/office/drawing/2014/main" id="{DC96D5A0-9077-421F-920D-EC4EDE6FBF4C}"/>
              </a:ext>
            </a:extLst>
          </p:cNvPr>
          <p:cNvSpPr/>
          <p:nvPr/>
        </p:nvSpPr>
        <p:spPr>
          <a:xfrm>
            <a:off x="842591" y="4581129"/>
            <a:ext cx="2247469" cy="1118988"/>
          </a:xfrm>
          <a:prstGeom prst="cloudCallout">
            <a:avLst>
              <a:gd name="adj1" fmla="val 60026"/>
              <a:gd name="adj2" fmla="val 6250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/>
              <a:t>Deviation </a:t>
            </a:r>
            <a:r>
              <a:rPr lang="de-DE" sz="2000" dirty="0" err="1" smtClean="0"/>
              <a:t>from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err="1" smtClean="0"/>
              <a:t>defaults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779591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SDK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01405" y="2892434"/>
            <a:ext cx="234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1" name="Geschweifte Klammer rechts 20"/>
          <p:cNvSpPr/>
          <p:nvPr/>
        </p:nvSpPr>
        <p:spPr bwMode="auto">
          <a:xfrm>
            <a:off x="7614920" y="2892435"/>
            <a:ext cx="187960" cy="978825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877497" y="3104848"/>
            <a:ext cx="39236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Every SDK and library is different,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so that app development is expensive</a:t>
            </a:r>
          </a:p>
        </p:txBody>
      </p:sp>
      <p:sp>
        <p:nvSpPr>
          <p:cNvPr id="29" name="Wolkenförmige Legende 28"/>
          <p:cNvSpPr/>
          <p:nvPr/>
        </p:nvSpPr>
        <p:spPr bwMode="auto">
          <a:xfrm>
            <a:off x="7991475" y="1265998"/>
            <a:ext cx="3724275" cy="1468438"/>
          </a:xfrm>
          <a:prstGeom prst="cloudCallout">
            <a:avLst>
              <a:gd name="adj1" fmla="val -21440"/>
              <a:gd name="adj2" fmla="val 72653"/>
            </a:avLst>
          </a:prstGeom>
          <a:solidFill>
            <a:srgbClr val="005A9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lIns="14400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Define a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common runtime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 IoT applications that</a:t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mimics Web development   </a:t>
            </a:r>
          </a:p>
        </p:txBody>
      </p:sp>
      <p:sp>
        <p:nvSpPr>
          <p:cNvPr id="20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0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2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3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36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37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8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9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40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1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42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43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44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4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46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47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48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Wolkenförmige Legende 30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099788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Wolkenförmige Legende 32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Things in a Nutshell</a:t>
            </a:r>
            <a:endParaRPr lang="en-US" dirty="0"/>
          </a:p>
        </p:txBody>
      </p:sp>
      <p:sp>
        <p:nvSpPr>
          <p:cNvPr id="58" name="Textfeld 3"/>
          <p:cNvSpPr txBox="1"/>
          <p:nvPr/>
        </p:nvSpPr>
        <p:spPr>
          <a:xfrm>
            <a:off x="632830" y="3573017"/>
            <a:ext cx="10908253" cy="843822"/>
          </a:xfrm>
          <a:prstGeom prst="rect">
            <a:avLst/>
          </a:prstGeom>
          <a:solidFill>
            <a:srgbClr val="00B050"/>
          </a:solidFill>
        </p:spPr>
        <p:txBody>
          <a:bodyPr wrap="square" lIns="540000" rtlCol="0" anchor="ctr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Internet of </a:t>
            </a:r>
            <a:r>
              <a:rPr lang="en-US" sz="4400" dirty="0" smtClean="0">
                <a:solidFill>
                  <a:schemeClr val="bg1"/>
                </a:solidFill>
              </a:rPr>
              <a:t>Things (</a:t>
            </a:r>
            <a:r>
              <a:rPr lang="en-US" sz="4400" dirty="0">
                <a:solidFill>
                  <a:schemeClr val="bg1"/>
                </a:solidFill>
              </a:rPr>
              <a:t>I</a:t>
            </a:r>
            <a:r>
              <a:rPr lang="en-US" sz="4400" dirty="0" smtClean="0">
                <a:solidFill>
                  <a:schemeClr val="bg1"/>
                </a:solidFill>
              </a:rPr>
              <a:t>oT)</a:t>
            </a:r>
            <a:r>
              <a:rPr lang="en-US" sz="4400" dirty="0" smtClean="0">
                <a:solidFill>
                  <a:srgbClr val="00B050"/>
                </a:solidFill>
              </a:rPr>
              <a:t>: </a:t>
            </a:r>
            <a:r>
              <a:rPr lang="en-US" sz="4400" b="1" dirty="0">
                <a:solidFill>
                  <a:srgbClr val="00B050"/>
                </a:solidFill>
              </a:rPr>
              <a:t>Connectivity</a:t>
            </a:r>
          </a:p>
        </p:txBody>
      </p:sp>
      <p:pic>
        <p:nvPicPr>
          <p:cNvPr id="59" name="Picture 4" descr="https://cdn-reichelt.de/bilder/web/xxl_ws/K100/XBEE_PRO_MODULE_H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3730" y="4601279"/>
            <a:ext cx="1113685" cy="1373544"/>
          </a:xfrm>
          <a:prstGeom prst="rect">
            <a:avLst/>
          </a:prstGeom>
          <a:noFill/>
        </p:spPr>
      </p:pic>
      <p:pic>
        <p:nvPicPr>
          <p:cNvPr id="60" name="Picture 6" descr="http://www.industryworld.in/wp-content/uploads/2015/12/ethernet_cabl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00000">
            <a:off x="-659471" y="4982330"/>
            <a:ext cx="2657317" cy="984363"/>
          </a:xfrm>
          <a:prstGeom prst="rect">
            <a:avLst/>
          </a:prstGeom>
          <a:noFill/>
        </p:spPr>
      </p:pic>
      <p:sp>
        <p:nvSpPr>
          <p:cNvPr id="61" name="Textfeld 7"/>
          <p:cNvSpPr txBox="1"/>
          <p:nvPr/>
        </p:nvSpPr>
        <p:spPr>
          <a:xfrm>
            <a:off x="4575389" y="6094620"/>
            <a:ext cx="205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IEEE </a:t>
            </a:r>
            <a:r>
              <a:rPr lang="en-US" sz="1200" dirty="0" smtClean="0">
                <a:solidFill>
                  <a:schemeClr val="tx1"/>
                </a:solidFill>
              </a:rPr>
              <a:t>802.15.4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(ZigBee/6LoWPAN/Thread)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Textfeld 8"/>
          <p:cNvSpPr txBox="1"/>
          <p:nvPr/>
        </p:nvSpPr>
        <p:spPr>
          <a:xfrm>
            <a:off x="1008552" y="5914637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Ethernet</a:t>
            </a:r>
          </a:p>
        </p:txBody>
      </p:sp>
      <p:pic>
        <p:nvPicPr>
          <p:cNvPr id="63" name="Picture 2" descr="http://www.digchip.com/datasheets/photos/4227/NRF51822-BEA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03" y="4820143"/>
            <a:ext cx="1326668" cy="132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feld 10"/>
          <p:cNvSpPr txBox="1"/>
          <p:nvPr/>
        </p:nvSpPr>
        <p:spPr>
          <a:xfrm>
            <a:off x="7284402" y="601525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Bluetooth</a:t>
            </a:r>
          </a:p>
        </p:txBody>
      </p:sp>
      <p:pic>
        <p:nvPicPr>
          <p:cNvPr id="65" name="Picture 8" descr="https://www.roboter-bausatz.de/media/image/dc/14/6e/113990105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45984" y="4796293"/>
            <a:ext cx="1844833" cy="1383625"/>
          </a:xfrm>
          <a:prstGeom prst="rect">
            <a:avLst/>
          </a:prstGeom>
          <a:noFill/>
        </p:spPr>
      </p:pic>
      <p:sp>
        <p:nvSpPr>
          <p:cNvPr id="66" name="Textfeld 12"/>
          <p:cNvSpPr txBox="1"/>
          <p:nvPr/>
        </p:nvSpPr>
        <p:spPr>
          <a:xfrm>
            <a:off x="3073067" y="609461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Wi-Fi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8794047" y="5813757"/>
            <a:ext cx="202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LPWAN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</a:t>
            </a:r>
            <a:r>
              <a:rPr lang="en-US" sz="1200" dirty="0" err="1" smtClean="0">
                <a:solidFill>
                  <a:schemeClr val="tx1"/>
                </a:solidFill>
              </a:rPr>
              <a:t>LoRa</a:t>
            </a:r>
            <a:r>
              <a:rPr lang="en-US" sz="1200" dirty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Sigfox</a:t>
            </a:r>
            <a:r>
              <a:rPr lang="en-US" sz="1200" dirty="0" smtClean="0">
                <a:solidFill>
                  <a:schemeClr val="tx1"/>
                </a:solidFill>
              </a:rPr>
              <a:t>, NB-IoT, …)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8" name="Picture 10" descr="https://www.cooking-hacks.com/media/catalog/product/cache/1/small_image/270x/9df78eab33525d08d6e5fb8d27136e95/l/o/lorawan_representative_cooking_big.1448963982.jpg"/>
          <p:cNvPicPr>
            <a:picLocks noChangeAspect="1" noChangeArrowheads="1"/>
          </p:cNvPicPr>
          <p:nvPr/>
        </p:nvPicPr>
        <p:blipFill>
          <a:blip r:embed="rId6" cstate="print"/>
          <a:srcRect t="23026"/>
          <a:stretch>
            <a:fillRect/>
          </a:stretch>
        </p:blipFill>
        <p:spPr bwMode="auto">
          <a:xfrm>
            <a:off x="8894683" y="4795561"/>
            <a:ext cx="1421489" cy="1094181"/>
          </a:xfrm>
          <a:prstGeom prst="rect">
            <a:avLst/>
          </a:prstGeom>
          <a:noFill/>
        </p:spPr>
      </p:pic>
      <p:sp>
        <p:nvSpPr>
          <p:cNvPr id="69" name="Rechteck 68"/>
          <p:cNvSpPr/>
          <p:nvPr/>
        </p:nvSpPr>
        <p:spPr>
          <a:xfrm>
            <a:off x="10980524" y="528805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Zylinder 23"/>
          <p:cNvSpPr/>
          <p:nvPr/>
        </p:nvSpPr>
        <p:spPr>
          <a:xfrm>
            <a:off x="8633857" y="1815690"/>
            <a:ext cx="1425758" cy="137469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Zylinder 26"/>
          <p:cNvSpPr/>
          <p:nvPr/>
        </p:nvSpPr>
        <p:spPr>
          <a:xfrm>
            <a:off x="5040053" y="1810579"/>
            <a:ext cx="1584176" cy="1309236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Zylinder 27"/>
          <p:cNvSpPr/>
          <p:nvPr/>
        </p:nvSpPr>
        <p:spPr>
          <a:xfrm>
            <a:off x="873896" y="1883902"/>
            <a:ext cx="1742594" cy="1178313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Zylinder 28"/>
          <p:cNvSpPr/>
          <p:nvPr/>
        </p:nvSpPr>
        <p:spPr>
          <a:xfrm>
            <a:off x="3000402" y="1891698"/>
            <a:ext cx="1593677" cy="122811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Zylinder 29"/>
          <p:cNvSpPr/>
          <p:nvPr/>
        </p:nvSpPr>
        <p:spPr>
          <a:xfrm>
            <a:off x="6952605" y="1689572"/>
            <a:ext cx="1362696" cy="1570974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5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6708" l="9877" r="89712">
                        <a14:foregroundMark x1="37037" y1="84362" x2="37037" y2="84362"/>
                        <a14:foregroundMark x1="44033" y1="82716" x2="44033" y2="82716"/>
                        <a14:foregroundMark x1="64609" y1="81070" x2="64609" y2="81070"/>
                        <a14:foregroundMark x1="77366" y1="4115" x2="77366" y2="4115"/>
                        <a14:foregroundMark x1="74897" y1="3704" x2="74897" y2="370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0157" y="2148298"/>
            <a:ext cx="1008112" cy="1008112"/>
          </a:xfrm>
          <a:prstGeom prst="rect">
            <a:avLst/>
          </a:prstGeom>
          <a:noFill/>
        </p:spPr>
      </p:pic>
      <p:pic>
        <p:nvPicPr>
          <p:cNvPr id="76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699213" y="2185026"/>
            <a:ext cx="1295044" cy="883598"/>
          </a:xfrm>
          <a:prstGeom prst="rect">
            <a:avLst/>
          </a:prstGeom>
          <a:noFill/>
        </p:spPr>
      </p:pic>
      <p:pic>
        <p:nvPicPr>
          <p:cNvPr id="77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33064" y="2335842"/>
            <a:ext cx="1440160" cy="490457"/>
          </a:xfrm>
          <a:prstGeom prst="rect">
            <a:avLst/>
          </a:prstGeom>
          <a:noFill/>
        </p:spPr>
      </p:pic>
      <p:pic>
        <p:nvPicPr>
          <p:cNvPr id="78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5643" r="10544" b="5643"/>
          <a:stretch/>
        </p:blipFill>
        <p:spPr bwMode="auto">
          <a:xfrm>
            <a:off x="5148235" y="2185027"/>
            <a:ext cx="1367810" cy="77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" descr="D:\Projects\W3C-WoT\logo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02900" y="2351692"/>
            <a:ext cx="1382943" cy="482541"/>
          </a:xfrm>
          <a:prstGeom prst="rect">
            <a:avLst/>
          </a:prstGeom>
          <a:noFill/>
        </p:spPr>
      </p:pic>
      <p:sp>
        <p:nvSpPr>
          <p:cNvPr id="80" name="Zylinder 28"/>
          <p:cNvSpPr/>
          <p:nvPr/>
        </p:nvSpPr>
        <p:spPr>
          <a:xfrm>
            <a:off x="10275639" y="1978202"/>
            <a:ext cx="1006353" cy="1142928"/>
          </a:xfrm>
          <a:prstGeom prst="can">
            <a:avLst/>
          </a:prstGeom>
          <a:solidFill>
            <a:schemeClr val="bg1"/>
          </a:solidFill>
          <a:ln w="38100">
            <a:solidFill>
              <a:srgbClr val="4A7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1" name="Textfeld 80"/>
          <p:cNvSpPr txBox="1"/>
          <p:nvPr/>
        </p:nvSpPr>
        <p:spPr>
          <a:xfrm>
            <a:off x="10446640" y="2498825"/>
            <a:ext cx="664352" cy="335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20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2" name="Textfeld 26"/>
          <p:cNvSpPr txBox="1"/>
          <p:nvPr/>
        </p:nvSpPr>
        <p:spPr>
          <a:xfrm>
            <a:off x="632830" y="1484784"/>
            <a:ext cx="10913929" cy="1939098"/>
          </a:xfrm>
          <a:prstGeom prst="rect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Web of </a:t>
            </a:r>
            <a:r>
              <a:rPr lang="en-US" sz="4400" dirty="0" smtClean="0">
                <a:solidFill>
                  <a:schemeClr val="bg1"/>
                </a:solidFill>
              </a:rPr>
              <a:t>Things (WoT): </a:t>
            </a:r>
            <a:r>
              <a:rPr lang="en-US" sz="4400" b="1" dirty="0">
                <a:solidFill>
                  <a:schemeClr val="bg1"/>
                </a:solidFill>
              </a:rPr>
              <a:t>Applications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Horizontal application layer for the IoT </a:t>
            </a:r>
            <a:r>
              <a:rPr lang="en-US" sz="2200" b="1" i="1" dirty="0">
                <a:solidFill>
                  <a:schemeClr val="bg1"/>
                </a:solidFill>
              </a:rPr>
              <a:t>similar</a:t>
            </a:r>
            <a:r>
              <a:rPr lang="en-US" sz="2200" dirty="0">
                <a:solidFill>
                  <a:schemeClr val="bg1"/>
                </a:solidFill>
              </a:rPr>
              <a:t> to the World Wide Web for the Internet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7303855" y="3656374"/>
            <a:ext cx="320760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b="1" dirty="0">
                <a:solidFill>
                  <a:schemeClr val="bg1"/>
                </a:solidFill>
              </a:rPr>
              <a:t>Connectivity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2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4" grpId="0"/>
      <p:bldP spid="66" grpId="0"/>
      <p:bldP spid="67" grpId="0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80" grpId="0" animBg="1"/>
      <p:bldP spid="81" grpId="0"/>
      <p:bldP spid="82" grpId="0" animBg="1"/>
      <p:bldP spid="8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WoT Scripting API – </a:t>
            </a:r>
            <a:r>
              <a:rPr lang="en-US" dirty="0" smtClean="0"/>
              <a:t>Browser-like Runtime for IoT</a:t>
            </a:r>
            <a:endParaRPr lang="en-US" dirty="0"/>
          </a:p>
        </p:txBody>
      </p:sp>
      <p:sp>
        <p:nvSpPr>
          <p:cNvPr id="10" name="角丸四角形 6"/>
          <p:cNvSpPr/>
          <p:nvPr/>
        </p:nvSpPr>
        <p:spPr bwMode="auto">
          <a:xfrm>
            <a:off x="3614192" y="1557338"/>
            <a:ext cx="5112568" cy="4806182"/>
          </a:xfrm>
          <a:prstGeom prst="roundRect">
            <a:avLst>
              <a:gd name="adj" fmla="val 4472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b="1" kern="0" dirty="0" smtClean="0">
                <a:solidFill>
                  <a:srgbClr val="000000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Servient</a:t>
            </a:r>
          </a:p>
        </p:txBody>
      </p:sp>
      <p:sp>
        <p:nvSpPr>
          <p:cNvPr id="12" name="角丸四角形 21"/>
          <p:cNvSpPr/>
          <p:nvPr/>
        </p:nvSpPr>
        <p:spPr bwMode="auto">
          <a:xfrm>
            <a:off x="3758208" y="2095500"/>
            <a:ext cx="4824536" cy="155769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endParaRPr lang="en-US" altLang="ja-JP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0" name="Down Arrow 40"/>
          <p:cNvSpPr/>
          <p:nvPr/>
        </p:nvSpPr>
        <p:spPr>
          <a:xfrm rot="5400000">
            <a:off x="3375672" y="3933095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Arial" pitchFamily="34" charset="0"/>
            </a:endParaRPr>
          </a:p>
        </p:txBody>
      </p:sp>
      <p:sp>
        <p:nvSpPr>
          <p:cNvPr id="21" name="角丸四角形 21"/>
          <p:cNvSpPr/>
          <p:nvPr/>
        </p:nvSpPr>
        <p:spPr bwMode="auto">
          <a:xfrm>
            <a:off x="3758208" y="4689589"/>
            <a:ext cx="2340000" cy="1512000"/>
          </a:xfrm>
          <a:prstGeom prst="roundRect">
            <a:avLst>
              <a:gd name="adj" fmla="val 7143"/>
            </a:avLst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Protocol Bindings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242744" y="4689588"/>
            <a:ext cx="2340000" cy="1512000"/>
          </a:xfrm>
          <a:prstGeom prst="roundRect">
            <a:avLst>
              <a:gd name="adj" fmla="val 7143"/>
            </a:avLst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System API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7502400" y="5193484"/>
            <a:ext cx="934735" cy="86409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Proprietary</a:t>
            </a:r>
            <a:r>
              <a:rPr lang="de-DE" sz="1400" dirty="0">
                <a:solidFill>
                  <a:schemeClr val="tx1"/>
                </a:solidFill>
                <a:latin typeface="+mj-lt"/>
                <a:cs typeface="Arial" pitchFamily="34" charset="0"/>
              </a:rPr>
              <a:t/>
            </a:r>
            <a:br>
              <a:rPr lang="de-DE" sz="1400" dirty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Communi</a:t>
            </a: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-</a:t>
            </a:r>
            <a:b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cation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386400" y="5193645"/>
            <a:ext cx="936000" cy="86409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Local</a:t>
            </a: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/>
            </a:r>
            <a:b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Hardware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3902224" y="2771286"/>
            <a:ext cx="2052176" cy="393538"/>
          </a:xfrm>
          <a:prstGeom prst="roundRect">
            <a:avLst/>
          </a:prstGeom>
          <a:solidFill>
            <a:srgbClr val="FFFF9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Security </a:t>
            </a: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Metadata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6" name="縦巻き 49"/>
          <p:cNvSpPr/>
          <p:nvPr/>
        </p:nvSpPr>
        <p:spPr bwMode="auto">
          <a:xfrm>
            <a:off x="3902224" y="2276193"/>
            <a:ext cx="205217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A</a:t>
            </a:r>
            <a:endParaRPr kumimoji="0" lang="en-US" altLang="ja-JP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902224" y="5193645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HTTP(S)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902224" y="5697701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…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5018400" y="5193645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CoAP</a:t>
            </a:r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(S)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5018400" y="5697701"/>
            <a:ext cx="936000" cy="360040"/>
          </a:xfrm>
          <a:prstGeom prst="rect">
            <a:avLst/>
          </a:prstGeom>
          <a:solidFill>
            <a:srgbClr val="00800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MQTT</a:t>
            </a:r>
            <a:endParaRPr lang="de-DE" sz="1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3758208" y="3481781"/>
            <a:ext cx="4824534" cy="1079531"/>
          </a:xfrm>
          <a:prstGeom prst="roundRect">
            <a:avLst>
              <a:gd name="adj" fmla="val 25084"/>
            </a:avLst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endParaRPr lang="en-US" altLang="ja-JP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1" name="角丸四角形 21"/>
          <p:cNvSpPr/>
          <p:nvPr/>
        </p:nvSpPr>
        <p:spPr bwMode="auto">
          <a:xfrm>
            <a:off x="3758208" y="3875724"/>
            <a:ext cx="4824534" cy="685589"/>
          </a:xfrm>
          <a:prstGeom prst="roundRect">
            <a:avLst>
              <a:gd name="adj" fmla="val 22240"/>
            </a:avLst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Runtime</a:t>
            </a:r>
          </a:p>
        </p:txBody>
      </p:sp>
      <p:sp>
        <p:nvSpPr>
          <p:cNvPr id="42" name="角丸四角形 21"/>
          <p:cNvSpPr/>
          <p:nvPr/>
        </p:nvSpPr>
        <p:spPr bwMode="auto">
          <a:xfrm>
            <a:off x="3758208" y="3291635"/>
            <a:ext cx="4824536" cy="576000"/>
          </a:xfrm>
          <a:prstGeom prst="roundRect">
            <a:avLst>
              <a:gd name="adj" fmla="val 18750"/>
            </a:avLst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9000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Scripting API</a:t>
            </a:r>
            <a:endParaRPr lang="en-US" altLang="ja-JP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6" name="Abgerundetes Rechteck 45"/>
          <p:cNvSpPr/>
          <p:nvPr/>
        </p:nvSpPr>
        <p:spPr>
          <a:xfrm>
            <a:off x="6386401" y="2753240"/>
            <a:ext cx="2050734" cy="393538"/>
          </a:xfrm>
          <a:prstGeom prst="roundRect">
            <a:avLst/>
          </a:prstGeom>
          <a:solidFill>
            <a:srgbClr val="FFFF9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Security </a:t>
            </a:r>
            <a:r>
              <a:rPr lang="de-DE" sz="14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Metadata</a:t>
            </a:r>
            <a:endParaRPr lang="de-DE" sz="1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7" name="縦巻き 49"/>
          <p:cNvSpPr/>
          <p:nvPr/>
        </p:nvSpPr>
        <p:spPr bwMode="auto">
          <a:xfrm>
            <a:off x="6386401" y="2258147"/>
            <a:ext cx="2050734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</a:t>
            </a:r>
            <a:r>
              <a:rPr kumimoji="0" lang="en-US" altLang="ja-JP" b="0" i="0" u="none" strike="noStrike" kern="0" cap="none" spc="0" normalizeH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 B</a:t>
            </a:r>
            <a:endParaRPr kumimoji="0" lang="en-US" altLang="ja-JP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cxnSp>
        <p:nvCxnSpPr>
          <p:cNvPr id="49" name="Gerade Verbindung 48"/>
          <p:cNvCxnSpPr>
            <a:stCxn id="42" idx="0"/>
          </p:cNvCxnSpPr>
          <p:nvPr/>
        </p:nvCxnSpPr>
        <p:spPr bwMode="auto">
          <a:xfrm flipV="1">
            <a:off x="6170476" y="2095500"/>
            <a:ext cx="0" cy="1196135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370489" y="4862633"/>
            <a:ext cx="2379331" cy="1290259"/>
          </a:xfrm>
          <a:prstGeom prst="cloudCallout">
            <a:avLst>
              <a:gd name="adj1" fmla="val 83503"/>
              <a:gd name="adj2" fmla="val -271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Generic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protocol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err="1" smtClean="0">
                <a:latin typeface="+mj-lt"/>
              </a:rPr>
              <a:t>stacks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that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can</a:t>
            </a:r>
            <a:r>
              <a:rPr lang="de-DE" sz="2000" dirty="0" smtClean="0">
                <a:latin typeface="+mj-lt"/>
              </a:rPr>
              <a:t/>
            </a:r>
            <a:br>
              <a:rPr lang="de-DE" sz="2000" dirty="0" smtClean="0">
                <a:latin typeface="+mj-lt"/>
              </a:rPr>
            </a:br>
            <a:r>
              <a:rPr lang="de-DE" sz="2000" dirty="0" err="1" smtClean="0">
                <a:latin typeface="+mj-lt"/>
              </a:rPr>
              <a:t>be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configured</a:t>
            </a:r>
            <a:endParaRPr lang="en-US" sz="2000" dirty="0">
              <a:latin typeface="+mj-lt"/>
            </a:endParaRPr>
          </a:p>
        </p:txBody>
      </p:sp>
      <p:sp>
        <p:nvSpPr>
          <p:cNvPr id="52" name="Wolkenförmige Legende 51"/>
          <p:cNvSpPr/>
          <p:nvPr/>
        </p:nvSpPr>
        <p:spPr>
          <a:xfrm>
            <a:off x="9315450" y="3069574"/>
            <a:ext cx="2628900" cy="1793059"/>
          </a:xfrm>
          <a:prstGeom prst="cloudCallout">
            <a:avLst>
              <a:gd name="adj1" fmla="val -68764"/>
              <a:gd name="adj2" fmla="val 11999"/>
            </a:avLst>
          </a:prstGeom>
          <a:solidFill>
            <a:srgbClr val="4A7B7C"/>
          </a:solidFill>
          <a:ln w="25400" cap="rnd" cmpd="sng" algn="ctr">
            <a:noFill/>
            <a:prstDash val="solid"/>
          </a:ln>
          <a:effectLst/>
        </p:spPr>
        <p:txBody>
          <a:bodyPr wrap="none" lIns="144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Executes</a:t>
            </a:r>
            <a:r>
              <a:rPr lang="de-DE" sz="2000" kern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</a:t>
            </a:r>
            <a:r>
              <a:rPr lang="de-DE" sz="2000" kern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scripts</a:t>
            </a:r>
            <a:r>
              <a:rPr lang="de-DE" sz="2000" kern="0" dirty="0" smtClean="0">
                <a:solidFill>
                  <a:sysClr val="window" lastClr="FFFFFF"/>
                </a:solidFill>
                <a:latin typeface="+mj-lt"/>
                <a:ea typeface="+mn-ea"/>
              </a:rPr>
              <a:t>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</a:rPr>
              <a:t>generates</a:t>
            </a:r>
            <a:r>
              <a:rPr kumimoji="0" lang="de-DE" sz="20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</a:rPr>
              <a:t> TDs,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 err="1">
                <a:solidFill>
                  <a:sysClr val="window" lastClr="FFFFFF"/>
                </a:solidFill>
                <a:latin typeface="+mj-lt"/>
                <a:ea typeface="+mn-ea"/>
              </a:rPr>
              <a:t>p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arses</a:t>
            </a:r>
            <a:r>
              <a:rPr lang="de-DE" sz="2000" kern="0" baseline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TDs 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to</a:t>
            </a: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/>
            </a:r>
            <a:b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</a:b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software</a:t>
            </a:r>
            <a:r>
              <a:rPr lang="de-DE" sz="2000" kern="0" baseline="0" dirty="0" smtClean="0">
                <a:solidFill>
                  <a:sysClr val="window" lastClr="FFFFFF"/>
                </a:solidFill>
                <a:latin typeface="+mj-lt"/>
                <a:ea typeface="+mn-ea"/>
              </a:rPr>
              <a:t> </a:t>
            </a:r>
            <a:r>
              <a:rPr lang="de-DE" sz="2000" kern="0" baseline="0" dirty="0" err="1" smtClean="0">
                <a:solidFill>
                  <a:sysClr val="window" lastClr="FFFFFF"/>
                </a:solidFill>
                <a:latin typeface="+mj-lt"/>
                <a:ea typeface="+mn-ea"/>
              </a:rPr>
              <a:t>objects</a:t>
            </a:r>
            <a:endParaRPr lang="de-DE" sz="2000" kern="0" baseline="0" dirty="0" smtClean="0">
              <a:solidFill>
                <a:sysClr val="window" lastClr="FFFFFF"/>
              </a:solidFill>
              <a:latin typeface="+mj-lt"/>
              <a:ea typeface="+mn-ea"/>
            </a:endParaRPr>
          </a:p>
        </p:txBody>
      </p:sp>
      <p:sp>
        <p:nvSpPr>
          <p:cNvPr id="53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370489" y="1899262"/>
            <a:ext cx="2311670" cy="1247516"/>
          </a:xfrm>
          <a:prstGeom prst="cloudCallout">
            <a:avLst>
              <a:gd name="adj1" fmla="val 83503"/>
              <a:gd name="adj2" fmla="val -2719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Can </a:t>
            </a:r>
            <a:r>
              <a:rPr lang="de-DE" sz="2000" dirty="0" err="1" smtClean="0">
                <a:latin typeface="+mj-lt"/>
              </a:rPr>
              <a:t>expose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multiple Things</a:t>
            </a:r>
            <a:endParaRPr lang="en-US" sz="2000" dirty="0">
              <a:latin typeface="+mj-lt"/>
            </a:endParaRPr>
          </a:p>
        </p:txBody>
      </p:sp>
      <p:sp>
        <p:nvSpPr>
          <p:cNvPr id="54" name="Cloud 48">
            <a:extLst>
              <a:ext uri="{FF2B5EF4-FFF2-40B4-BE49-F238E27FC236}">
                <a16:creationId xmlns:a16="http://schemas.microsoft.com/office/drawing/2014/main" xmlns="" id="{DC96D5A0-9077-421F-920D-EC4EDE6FBF4C}"/>
              </a:ext>
            </a:extLst>
          </p:cNvPr>
          <p:cNvSpPr/>
          <p:nvPr/>
        </p:nvSpPr>
        <p:spPr>
          <a:xfrm>
            <a:off x="9315449" y="1432304"/>
            <a:ext cx="2628901" cy="1247516"/>
          </a:xfrm>
          <a:prstGeom prst="cloudCallout">
            <a:avLst>
              <a:gd name="adj1" fmla="val -66892"/>
              <a:gd name="adj2" fmla="val 27058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tlCol="0" anchor="ctr"/>
          <a:lstStyle/>
          <a:p>
            <a:pPr algn="ctr"/>
            <a:r>
              <a:rPr lang="de-DE" sz="2000" dirty="0" smtClean="0">
                <a:latin typeface="+mj-lt"/>
              </a:rPr>
              <a:t>Can </a:t>
            </a:r>
            <a:r>
              <a:rPr lang="de-DE" sz="2000" dirty="0" err="1" smtClean="0">
                <a:latin typeface="+mj-lt"/>
              </a:rPr>
              <a:t>be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client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only</a:t>
            </a:r>
            <a:r>
              <a:rPr lang="de-DE" sz="2000" dirty="0" smtClean="0">
                <a:latin typeface="+mj-lt"/>
              </a:rPr>
              <a:t>,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i.e., </a:t>
            </a:r>
            <a:r>
              <a:rPr lang="de-DE" sz="2000" dirty="0" err="1" smtClean="0">
                <a:latin typeface="+mj-lt"/>
              </a:rPr>
              <a:t>consume</a:t>
            </a:r>
            <a:r>
              <a:rPr lang="de-DE" sz="2000" dirty="0">
                <a:latin typeface="+mj-lt"/>
              </a:rPr>
              <a:t/>
            </a:r>
            <a:br>
              <a:rPr lang="de-DE" sz="2000" dirty="0">
                <a:latin typeface="+mj-lt"/>
              </a:rPr>
            </a:br>
            <a:r>
              <a:rPr lang="de-DE" sz="2000" dirty="0" smtClean="0">
                <a:latin typeface="+mj-lt"/>
              </a:rPr>
              <a:t>Things </a:t>
            </a:r>
            <a:r>
              <a:rPr lang="de-DE" sz="2000" dirty="0" err="1" smtClean="0">
                <a:latin typeface="+mj-lt"/>
              </a:rPr>
              <a:t>only</a:t>
            </a:r>
            <a:endParaRPr lang="en-US" sz="2000" dirty="0">
              <a:latin typeface="+mj-lt"/>
            </a:endParaRPr>
          </a:p>
        </p:txBody>
      </p:sp>
      <p:pic>
        <p:nvPicPr>
          <p:cNvPr id="3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0932" y="3745041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7711997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 animBg="1"/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Approach – Building Blocks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Wolkenförmige Legende 32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512514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loud 48"/>
          <p:cNvSpPr/>
          <p:nvPr/>
        </p:nvSpPr>
        <p:spPr>
          <a:xfrm>
            <a:off x="6504377" y="1302390"/>
            <a:ext cx="1730963" cy="614442"/>
          </a:xfrm>
          <a:prstGeom prst="cloud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de-DE" sz="2000" dirty="0" smtClean="0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smtClean="0"/>
              <a:t>WoT Approach – Batteries Included</a:t>
            </a:r>
            <a:endParaRPr lang="en-US" dirty="0"/>
          </a:p>
        </p:txBody>
      </p:sp>
      <p:sp>
        <p:nvSpPr>
          <p:cNvPr id="15" name="角丸四角形 6"/>
          <p:cNvSpPr/>
          <p:nvPr/>
        </p:nvSpPr>
        <p:spPr bwMode="auto">
          <a:xfrm>
            <a:off x="4875405" y="2379304"/>
            <a:ext cx="2592000" cy="2709456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Any IoT Device</a:t>
            </a:r>
            <a:endParaRPr kumimoji="0" lang="en-US" altLang="ja-JP" sz="20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9" name="角丸四角形 21"/>
          <p:cNvSpPr/>
          <p:nvPr/>
        </p:nvSpPr>
        <p:spPr bwMode="auto">
          <a:xfrm>
            <a:off x="5001405" y="4528387"/>
            <a:ext cx="2340000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20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角丸四角形 21"/>
          <p:cNvSpPr/>
          <p:nvPr/>
        </p:nvSpPr>
        <p:spPr bwMode="auto">
          <a:xfrm>
            <a:off x="4997179" y="3980111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36" name="Down Arrow 40"/>
          <p:cNvSpPr/>
          <p:nvPr/>
        </p:nvSpPr>
        <p:spPr>
          <a:xfrm rot="5400000">
            <a:off x="4646250" y="3985529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Cloud 46"/>
          <p:cNvSpPr/>
          <p:nvPr/>
        </p:nvSpPr>
        <p:spPr>
          <a:xfrm>
            <a:off x="460272" y="5116571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Events</a:t>
            </a:r>
            <a:endParaRPr lang="en-US" sz="2000" dirty="0">
              <a:latin typeface="+mj-lt"/>
            </a:endParaRPr>
          </a:p>
        </p:txBody>
      </p:sp>
      <p:sp>
        <p:nvSpPr>
          <p:cNvPr id="38" name="Cloud 47"/>
          <p:cNvSpPr/>
          <p:nvPr/>
        </p:nvSpPr>
        <p:spPr>
          <a:xfrm>
            <a:off x="687905" y="4529181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de-DE" sz="2000" dirty="0" smtClean="0">
                <a:latin typeface="+mj-lt"/>
              </a:rPr>
              <a:t>Properties</a:t>
            </a:r>
            <a:endParaRPr lang="en-US" sz="2000" dirty="0">
              <a:latin typeface="+mj-lt"/>
            </a:endParaRPr>
          </a:p>
        </p:txBody>
      </p:sp>
      <p:sp>
        <p:nvSpPr>
          <p:cNvPr id="39" name="Cloud 48"/>
          <p:cNvSpPr/>
          <p:nvPr/>
        </p:nvSpPr>
        <p:spPr>
          <a:xfrm>
            <a:off x="1461897" y="4974631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latin typeface="+mj-lt"/>
              </a:rPr>
              <a:t>Actions</a:t>
            </a:r>
            <a:endParaRPr lang="en-US" sz="2000" dirty="0">
              <a:latin typeface="+mj-lt"/>
            </a:endParaRPr>
          </a:p>
        </p:txBody>
      </p:sp>
      <p:sp>
        <p:nvSpPr>
          <p:cNvPr id="40" name="角丸四角形 21"/>
          <p:cNvSpPr/>
          <p:nvPr/>
        </p:nvSpPr>
        <p:spPr bwMode="auto">
          <a:xfrm>
            <a:off x="5001405" y="3977303"/>
            <a:ext cx="2340000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ja-JP" altLang="en-US" sz="2000" kern="0" dirty="0" smtClean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4896" y="3745041"/>
            <a:ext cx="895073" cy="895073"/>
          </a:xfrm>
          <a:prstGeom prst="rect">
            <a:avLst/>
          </a:prstGeom>
          <a:noFill/>
        </p:spPr>
      </p:pic>
      <p:sp>
        <p:nvSpPr>
          <p:cNvPr id="43" name="テキスト ボックス 43"/>
          <p:cNvSpPr txBox="1"/>
          <p:nvPr/>
        </p:nvSpPr>
        <p:spPr>
          <a:xfrm>
            <a:off x="627064" y="2100270"/>
            <a:ext cx="38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JSON-LD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representation format to describe Thing </a:t>
            </a:r>
            <a:r>
              <a:rPr lang="en-US" altLang="ja-JP" sz="1600" i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instances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with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metadata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Uses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formal 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domain-specific vocabularies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to uniformly describe how to use Things, which enables semantic interoperability.</a:t>
            </a:r>
          </a:p>
        </p:txBody>
      </p:sp>
      <p:sp>
        <p:nvSpPr>
          <p:cNvPr id="44" name="Cube 4"/>
          <p:cNvSpPr/>
          <p:nvPr/>
        </p:nvSpPr>
        <p:spPr>
          <a:xfrm>
            <a:off x="627063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Thing Description (TD)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3" name="テキスト ボックス 39"/>
          <p:cNvSpPr txBox="1"/>
          <p:nvPr/>
        </p:nvSpPr>
        <p:spPr>
          <a:xfrm>
            <a:off x="7987575" y="2100270"/>
            <a:ext cx="385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Standardized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JavaScript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object API for an IoT runtime system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similar to the Web browser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. Provides an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interface between applications and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Things to simplify IoT application development</a:t>
            </a:r>
            <a:b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and enable </a:t>
            </a:r>
            <a:r>
              <a:rPr lang="en-US" altLang="ja-JP" sz="1600" b="1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portable apps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across vendors, devices, edge, and cloud.</a:t>
            </a:r>
          </a:p>
        </p:txBody>
      </p:sp>
      <p:sp>
        <p:nvSpPr>
          <p:cNvPr id="54" name="Cube 4"/>
          <p:cNvSpPr/>
          <p:nvPr/>
        </p:nvSpPr>
        <p:spPr>
          <a:xfrm>
            <a:off x="7987576" y="1557337"/>
            <a:ext cx="3852000" cy="542933"/>
          </a:xfrm>
          <a:prstGeom prst="cube">
            <a:avLst>
              <a:gd name="adj" fmla="val 21875"/>
            </a:avLst>
          </a:prstGeom>
          <a:solidFill>
            <a:srgbClr val="005A9C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Scripting </a:t>
            </a:r>
            <a:r>
              <a:rPr lang="en-US" sz="2000" kern="100" dirty="0" smtClean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API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8" name="角丸四角形 21"/>
          <p:cNvSpPr/>
          <p:nvPr/>
        </p:nvSpPr>
        <p:spPr bwMode="auto">
          <a:xfrm>
            <a:off x="5001405" y="2505075"/>
            <a:ext cx="2340000" cy="1357309"/>
          </a:xfrm>
          <a:prstGeom prst="roundRect">
            <a:avLst>
              <a:gd name="adj" fmla="val 13261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16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Common </a:t>
            </a:r>
            <a:r>
              <a:rPr lang="de-DE" altLang="ja-JP" sz="1600" kern="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Runtime</a:t>
            </a:r>
            <a:endParaRPr lang="ja-JP" altLang="en-US" sz="16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59" name="角丸四角形 21"/>
          <p:cNvSpPr/>
          <p:nvPr/>
        </p:nvSpPr>
        <p:spPr bwMode="auto">
          <a:xfrm>
            <a:off x="5001405" y="3431835"/>
            <a:ext cx="2340000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ja-JP" altLang="en-US" sz="2000" kern="0" dirty="0">
              <a:solidFill>
                <a:prstClr val="white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縦巻き 49"/>
          <p:cNvSpPr/>
          <p:nvPr/>
        </p:nvSpPr>
        <p:spPr bwMode="auto">
          <a:xfrm>
            <a:off x="5091405" y="2892434"/>
            <a:ext cx="2160000" cy="432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rPr>
              <a:t>Application Script</a:t>
            </a:r>
            <a:endParaRPr kumimoji="0" lang="en-US" altLang="ja-JP" sz="16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61" name="テキスト ボックス 41"/>
          <p:cNvSpPr txBox="1"/>
          <p:nvPr/>
        </p:nvSpPr>
        <p:spPr>
          <a:xfrm>
            <a:off x="7987576" y="4958936"/>
            <a:ext cx="3852000" cy="1323439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Capture how the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formal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Interaction Model 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is mapped to concrete protocol operations (e.g., </a:t>
            </a:r>
            <a:r>
              <a:rPr lang="en-US" altLang="ja-JP" sz="1600" dirty="0" err="1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CoAP</a:t>
            </a:r>
            <a:r>
              <a:rPr lang="en-US" altLang="ja-JP" sz="16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anose="020B0604020202020204" pitchFamily="34" charset="0"/>
              </a:rPr>
              <a:t>) and platform features (e.g., OCF). These templates are re-used by concrete TDs.</a:t>
            </a:r>
            <a:endParaRPr lang="en-US" altLang="ja-JP" sz="1400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62" name="Cube 4"/>
          <p:cNvSpPr/>
          <p:nvPr/>
        </p:nvSpPr>
        <p:spPr>
          <a:xfrm>
            <a:off x="7987576" y="4416003"/>
            <a:ext cx="3852000" cy="542933"/>
          </a:xfrm>
          <a:prstGeom prst="cube">
            <a:avLst>
              <a:gd name="adj" fmla="val 21875"/>
            </a:avLst>
          </a:prstGeom>
          <a:solidFill>
            <a:srgbClr val="00B050"/>
          </a:solidFill>
          <a:ln w="25400" cap="rnd" cmpd="sng" algn="ctr">
            <a:noFill/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00" dirty="0">
                <a:solidFill>
                  <a:sysClr val="window" lastClr="FFFFFF"/>
                </a:solidFill>
                <a:latin typeface="+mj-lt"/>
                <a:ea typeface="+mn-ea"/>
                <a:cs typeface="Arial" pitchFamily="34" charset="0"/>
              </a:rPr>
              <a:t>WoT Binding Templates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63" name="Cloud 48"/>
          <p:cNvSpPr/>
          <p:nvPr/>
        </p:nvSpPr>
        <p:spPr>
          <a:xfrm>
            <a:off x="5454893" y="5586345"/>
            <a:ext cx="1282005" cy="739381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…</a:t>
            </a:r>
            <a:endParaRPr lang="en-US" sz="2000" dirty="0">
              <a:latin typeface="+mj-lt"/>
            </a:endParaRPr>
          </a:p>
        </p:txBody>
      </p:sp>
      <p:sp>
        <p:nvSpPr>
          <p:cNvPr id="64" name="Cloud 48"/>
          <p:cNvSpPr/>
          <p:nvPr/>
        </p:nvSpPr>
        <p:spPr>
          <a:xfrm>
            <a:off x="5492993" y="5190258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HTTP</a:t>
            </a:r>
            <a:endParaRPr lang="en-US" sz="2000" dirty="0">
              <a:latin typeface="+mj-lt"/>
            </a:endParaRPr>
          </a:p>
        </p:txBody>
      </p:sp>
      <p:sp>
        <p:nvSpPr>
          <p:cNvPr id="66" name="Cloud 48"/>
          <p:cNvSpPr/>
          <p:nvPr/>
        </p:nvSpPr>
        <p:spPr>
          <a:xfrm>
            <a:off x="4805162" y="5544492"/>
            <a:ext cx="1049417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MQTT</a:t>
            </a:r>
            <a:endParaRPr lang="en-US" sz="2000" dirty="0">
              <a:latin typeface="+mj-lt"/>
            </a:endParaRPr>
          </a:p>
        </p:txBody>
      </p:sp>
      <p:sp>
        <p:nvSpPr>
          <p:cNvPr id="67" name="Cloud 48"/>
          <p:cNvSpPr/>
          <p:nvPr/>
        </p:nvSpPr>
        <p:spPr>
          <a:xfrm>
            <a:off x="4918685" y="6013042"/>
            <a:ext cx="1103263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>
                <a:latin typeface="+mj-lt"/>
              </a:rPr>
              <a:t>Modbus</a:t>
            </a:r>
            <a:endParaRPr lang="en-US" sz="2000" dirty="0">
              <a:latin typeface="+mj-lt"/>
            </a:endParaRPr>
          </a:p>
        </p:txBody>
      </p:sp>
      <p:sp>
        <p:nvSpPr>
          <p:cNvPr id="65" name="Cloud 48"/>
          <p:cNvSpPr/>
          <p:nvPr/>
        </p:nvSpPr>
        <p:spPr>
          <a:xfrm>
            <a:off x="6240731" y="5336116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CoAP</a:t>
            </a:r>
            <a:endParaRPr lang="en-US" sz="2000" dirty="0">
              <a:latin typeface="+mj-lt"/>
            </a:endParaRPr>
          </a:p>
        </p:txBody>
      </p:sp>
      <p:sp>
        <p:nvSpPr>
          <p:cNvPr id="68" name="Cloud 48"/>
          <p:cNvSpPr/>
          <p:nvPr/>
        </p:nvSpPr>
        <p:spPr>
          <a:xfrm>
            <a:off x="6240731" y="5768648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smtClean="0">
                <a:latin typeface="+mj-lt"/>
              </a:rPr>
              <a:t>UA Binary</a:t>
            </a:r>
            <a:endParaRPr lang="en-US" sz="2000" dirty="0">
              <a:latin typeface="+mj-lt"/>
            </a:endParaRPr>
          </a:p>
        </p:txBody>
      </p:sp>
      <p:sp>
        <p:nvSpPr>
          <p:cNvPr id="69" name="Cloud 48"/>
          <p:cNvSpPr/>
          <p:nvPr/>
        </p:nvSpPr>
        <p:spPr>
          <a:xfrm>
            <a:off x="5778872" y="6200774"/>
            <a:ext cx="131047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de-DE" sz="2000" dirty="0" err="1" smtClean="0">
                <a:latin typeface="+mj-lt"/>
              </a:rPr>
              <a:t>BACnet</a:t>
            </a:r>
            <a:endParaRPr lang="en-US" sz="2000" dirty="0">
              <a:latin typeface="+mj-lt"/>
            </a:endParaRPr>
          </a:p>
        </p:txBody>
      </p:sp>
      <p:sp>
        <p:nvSpPr>
          <p:cNvPr id="70" name="Rechteckiger Pfeil 34"/>
          <p:cNvSpPr/>
          <p:nvPr/>
        </p:nvSpPr>
        <p:spPr>
          <a:xfrm rot="5400000" flipH="1" flipV="1">
            <a:off x="4475105" y="427952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4995507" y="2505075"/>
            <a:ext cx="2351797" cy="2453861"/>
          </a:xfrm>
          <a:prstGeom prst="roundRect">
            <a:avLst>
              <a:gd name="adj" fmla="val 3061"/>
            </a:avLst>
          </a:prstGeom>
          <a:solidFill>
            <a:srgbClr val="FFFF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WoT Security</a:t>
            </a:r>
            <a:b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b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and Privacy</a:t>
            </a: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/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metadata and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guidelines for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i="1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existing</a:t>
            </a: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 security</a:t>
            </a:r>
            <a:b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2000" kern="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rPr>
              <a:t>(e.g., IETF ACE)</a:t>
            </a:r>
            <a:endParaRPr lang="en-US" altLang="ja-JP" sz="2000" kern="0" dirty="0">
              <a:solidFill>
                <a:prstClr val="black"/>
              </a:solidFill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4" name="角丸四角形 21"/>
          <p:cNvSpPr/>
          <p:nvPr/>
        </p:nvSpPr>
        <p:spPr bwMode="auto">
          <a:xfrm rot="16200000">
            <a:off x="3803056" y="3726881"/>
            <a:ext cx="858754" cy="895074"/>
          </a:xfrm>
          <a:prstGeom prst="foldedCorner">
            <a:avLst>
              <a:gd name="adj" fmla="val 23551"/>
            </a:avLst>
          </a:prstGeom>
          <a:solidFill>
            <a:srgbClr val="FFFF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432000" tIns="14400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6" name="Wolkenförmige Legende 45"/>
          <p:cNvSpPr/>
          <p:nvPr/>
        </p:nvSpPr>
        <p:spPr>
          <a:xfrm>
            <a:off x="1202631" y="3824277"/>
            <a:ext cx="2140091" cy="946151"/>
          </a:xfrm>
          <a:prstGeom prst="cloudCallout">
            <a:avLst>
              <a:gd name="adj1" fmla="val 68128"/>
              <a:gd name="adj2" fmla="val -9313"/>
            </a:avLst>
          </a:prstGeom>
          <a:solidFill>
            <a:srgbClr val="EB780A"/>
          </a:solidFill>
          <a:ln w="25400" cap="rnd" cmpd="sng" algn="ctr">
            <a:noFill/>
            <a:prstDash val="solid"/>
          </a:ln>
          <a:effectLst/>
        </p:spPr>
        <p:txBody>
          <a:bodyPr wrap="none" lIns="288000" r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dirty="0">
                <a:solidFill>
                  <a:sysClr val="window" lastClr="FFFFFF"/>
                </a:solidFill>
                <a:latin typeface="+mj-lt"/>
                <a:ea typeface="+mn-ea"/>
              </a:rPr>
              <a:t>The </a:t>
            </a:r>
            <a:r>
              <a:rPr lang="de-DE" sz="2000" i="1" kern="0" dirty="0">
                <a:solidFill>
                  <a:sysClr val="window" lastClr="FFFFFF"/>
                </a:solidFill>
                <a:latin typeface="+mj-lt"/>
                <a:ea typeface="+mn-ea"/>
              </a:rPr>
              <a:t>index.html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kern="0" noProof="0" dirty="0" err="1">
                <a:solidFill>
                  <a:sysClr val="window" lastClr="FFFFFF"/>
                </a:solidFill>
                <a:latin typeface="+mj-lt"/>
                <a:ea typeface="+mn-ea"/>
              </a:rPr>
              <a:t>for</a:t>
            </a:r>
            <a:r>
              <a:rPr lang="de-DE" sz="2000" kern="0" noProof="0" dirty="0">
                <a:solidFill>
                  <a:sysClr val="window" lastClr="FFFFFF"/>
                </a:solidFill>
                <a:latin typeface="+mj-lt"/>
                <a:ea typeface="+mn-ea"/>
              </a:rPr>
              <a:t> Things</a:t>
            </a:r>
            <a:endParaRPr kumimoji="0" lang="de-DE" sz="160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28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</a:t>
            </a:r>
            <a:r>
              <a:rPr lang="en-US" dirty="0" smtClean="0"/>
              <a:t>Integration Patterns – Things AND Cloud</a:t>
            </a:r>
            <a:endParaRPr lang="en-US" dirty="0"/>
          </a:p>
        </p:txBody>
      </p:sp>
      <p:sp>
        <p:nvSpPr>
          <p:cNvPr id="4" name="角丸四角形 6"/>
          <p:cNvSpPr/>
          <p:nvPr/>
        </p:nvSpPr>
        <p:spPr bwMode="auto">
          <a:xfrm>
            <a:off x="6709245" y="5016323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Constr. Thing</a:t>
            </a:r>
          </a:p>
        </p:txBody>
      </p:sp>
      <p:sp>
        <p:nvSpPr>
          <p:cNvPr id="12" name="Left-Right Arrow 70"/>
          <p:cNvSpPr/>
          <p:nvPr/>
        </p:nvSpPr>
        <p:spPr>
          <a:xfrm>
            <a:off x="4464549" y="5247070"/>
            <a:ext cx="2173758" cy="569385"/>
          </a:xfrm>
          <a:prstGeom prst="leftRightArrow">
            <a:avLst/>
          </a:prstGeom>
          <a:solidFill>
            <a:srgbClr val="8EB4E3"/>
          </a:solidFill>
          <a:ln w="25400" cap="rnd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feld 162"/>
          <p:cNvSpPr txBox="1"/>
          <p:nvPr/>
        </p:nvSpPr>
        <p:spPr>
          <a:xfrm>
            <a:off x="4735339" y="4437112"/>
            <a:ext cx="1632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Direct</a:t>
            </a:r>
            <a:b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Thing-to-Thing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Interaction</a:t>
            </a:r>
            <a:endParaRPr kumimoji="0" lang="en-US" sz="1600" b="1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角丸四角形 24"/>
          <p:cNvSpPr/>
          <p:nvPr/>
        </p:nvSpPr>
        <p:spPr bwMode="auto">
          <a:xfrm>
            <a:off x="6764268" y="5648340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5" name="角丸四角形 21"/>
          <p:cNvSpPr/>
          <p:nvPr/>
        </p:nvSpPr>
        <p:spPr bwMode="auto">
          <a:xfrm>
            <a:off x="6764268" y="5261992"/>
            <a:ext cx="1080000" cy="36472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Classic</a:t>
            </a:r>
            <a:b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</a:b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Firmware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4"/>
          <p:cNvSpPr/>
          <p:nvPr/>
        </p:nvSpPr>
        <p:spPr bwMode="auto">
          <a:xfrm>
            <a:off x="6764268" y="5849959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kumimoji="0" lang="en-US" altLang="ja-JP" sz="8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角丸四角形 6"/>
          <p:cNvSpPr/>
          <p:nvPr/>
        </p:nvSpPr>
        <p:spPr bwMode="auto">
          <a:xfrm>
            <a:off x="3170274" y="5001385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sp>
        <p:nvSpPr>
          <p:cNvPr id="25" name="角丸四角形 24"/>
          <p:cNvSpPr/>
          <p:nvPr/>
        </p:nvSpPr>
        <p:spPr bwMode="auto">
          <a:xfrm>
            <a:off x="3225297" y="5633402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6" name="角丸四角形 21"/>
          <p:cNvSpPr/>
          <p:nvPr/>
        </p:nvSpPr>
        <p:spPr bwMode="auto">
          <a:xfrm>
            <a:off x="3225297" y="5431783"/>
            <a:ext cx="1080000" cy="180000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7" name="縦巻き 49"/>
          <p:cNvSpPr/>
          <p:nvPr/>
        </p:nvSpPr>
        <p:spPr bwMode="auto">
          <a:xfrm>
            <a:off x="3225297" y="5230164"/>
            <a:ext cx="1080000" cy="180000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  <a:r>
              <a:rPr kumimoji="0" lang="en-US" altLang="ja-JP" sz="800" b="0" i="0" u="none" strike="noStrike" kern="0" cap="none" spc="0" normalizeH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 Logic</a:t>
            </a:r>
            <a:endParaRPr kumimoji="0" lang="en-US" altLang="ja-JP" sz="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8" name="角丸四角形 24"/>
          <p:cNvSpPr/>
          <p:nvPr/>
        </p:nvSpPr>
        <p:spPr bwMode="auto">
          <a:xfrm>
            <a:off x="3225297" y="5835021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Bindings</a:t>
            </a:r>
            <a:endParaRPr kumimoji="0" lang="en-US" altLang="ja-JP" sz="8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29" name="図 1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74" y="5997734"/>
            <a:ext cx="1469410" cy="739953"/>
          </a:xfrm>
          <a:prstGeom prst="rect">
            <a:avLst/>
          </a:prstGeom>
        </p:spPr>
      </p:pic>
      <p:pic>
        <p:nvPicPr>
          <p:cNvPr id="30" name="Picture 2" descr="http://www.smarthome.com/media/catalog/product/cache/1/image/398x328/9df78eab33525d08d6e5fb8d27136e95/m/o/motion-sensor-hero-shado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970" y1="81098" x2="43970" y2="81098"/>
                        <a14:foregroundMark x1="49246" y1="80488" x2="49246" y2="80488"/>
                        <a14:foregroundMark x1="56030" y1="81098" x2="56030" y2="81098"/>
                        <a14:foregroundMark x1="63065" y1="78963" x2="63065" y2="78963"/>
                        <a14:foregroundMark x1="66583" y1="77744" x2="66583" y2="77744"/>
                        <a14:foregroundMark x1="35678" y1="78049" x2="35678" y2="78049"/>
                        <a14:foregroundMark x1="39698" y1="80183" x2="39698" y2="80183"/>
                        <a14:foregroundMark x1="41206" y1="80183" x2="41206" y2="80183"/>
                        <a14:foregroundMark x1="36683" y1="78963" x2="36683" y2="78963"/>
                        <a14:foregroundMark x1="46985" y1="81707" x2="46985" y2="81707"/>
                        <a14:foregroundMark x1="52261" y1="81707" x2="52261" y2="81707"/>
                        <a14:foregroundMark x1="54523" y1="81707" x2="54523" y2="81707"/>
                        <a14:foregroundMark x1="54271" y1="79573" x2="54271" y2="79573"/>
                        <a14:foregroundMark x1="59799" y1="79878" x2="59799" y2="79878"/>
                        <a14:foregroundMark x1="63568" y1="78659" x2="63568" y2="78659"/>
                        <a14:foregroundMark x1="64824" y1="78354" x2="64824" y2="78354"/>
                        <a14:foregroundMark x1="65578" y1="78049" x2="65578" y2="78049"/>
                        <a14:foregroundMark x1="67085" y1="77134" x2="67085" y2="77134"/>
                        <a14:foregroundMark x1="42965" y1="80488" x2="42965" y2="80488"/>
                        <a14:foregroundMark x1="45729" y1="80793" x2="45729" y2="80793"/>
                        <a14:foregroundMark x1="50754" y1="80793" x2="50754" y2="80793"/>
                        <a14:foregroundMark x1="48241" y1="80793" x2="48241" y2="80793"/>
                        <a14:foregroundMark x1="57035" y1="80488" x2="57035" y2="80488"/>
                        <a14:foregroundMark x1="38442" y1="79573" x2="38442" y2="79573"/>
                        <a14:foregroundMark x1="37437" y1="78963" x2="37437" y2="78963"/>
                        <a14:foregroundMark x1="50000" y1="80793" x2="50000" y2="80793"/>
                        <a14:foregroundMark x1="42211" y1="80488" x2="42211" y2="80488"/>
                        <a14:foregroundMark x1="61055" y1="79268" x2="61055" y2="79268"/>
                        <a14:foregroundMark x1="62060" y1="79268" x2="62060" y2="79268"/>
                        <a14:foregroundMark x1="58543" y1="79573" x2="58543" y2="79573"/>
                        <a14:foregroundMark x1="58291" y1="80183" x2="58291" y2="80183"/>
                        <a14:foregroundMark x1="58794" y1="80183" x2="58794" y2="80183"/>
                        <a14:foregroundMark x1="60302" y1="79573" x2="60302" y2="79573"/>
                        <a14:foregroundMark x1="34673" y1="77744" x2="34673" y2="77744"/>
                        <a14:foregroundMark x1="33166" y1="76829" x2="33166" y2="76829"/>
                        <a14:foregroundMark x1="32412" y1="75915" x2="32412" y2="75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307" y="5780661"/>
            <a:ext cx="1340486" cy="11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uppieren 333"/>
          <p:cNvGrpSpPr/>
          <p:nvPr/>
        </p:nvGrpSpPr>
        <p:grpSpPr>
          <a:xfrm>
            <a:off x="7284563" y="908719"/>
            <a:ext cx="3125044" cy="4767387"/>
            <a:chOff x="7284563" y="982537"/>
            <a:chExt cx="3125044" cy="4767387"/>
          </a:xfrm>
        </p:grpSpPr>
        <p:sp>
          <p:nvSpPr>
            <p:cNvPr id="32" name="Rectangle 6"/>
            <p:cNvSpPr/>
            <p:nvPr/>
          </p:nvSpPr>
          <p:spPr>
            <a:xfrm flipH="1">
              <a:off x="7284563" y="982537"/>
              <a:ext cx="450311" cy="199766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6"/>
            <p:cNvSpPr/>
            <p:nvPr/>
          </p:nvSpPr>
          <p:spPr>
            <a:xfrm>
              <a:off x="7284565" y="2132857"/>
              <a:ext cx="3125042" cy="215201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角丸四角形 6"/>
            <p:cNvSpPr/>
            <p:nvPr/>
          </p:nvSpPr>
          <p:spPr bwMode="auto">
            <a:xfrm>
              <a:off x="8364226" y="2564904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35" name="角丸四角形 24"/>
            <p:cNvSpPr/>
            <p:nvPr/>
          </p:nvSpPr>
          <p:spPr bwMode="auto">
            <a:xfrm>
              <a:off x="8423171" y="3699464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3" name="Oval 48"/>
            <p:cNvSpPr/>
            <p:nvPr/>
          </p:nvSpPr>
          <p:spPr>
            <a:xfrm rot="1800000">
              <a:off x="8197675" y="3491415"/>
              <a:ext cx="58487" cy="58486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角丸四角形 24"/>
            <p:cNvSpPr/>
            <p:nvPr/>
          </p:nvSpPr>
          <p:spPr bwMode="auto">
            <a:xfrm>
              <a:off x="8423170" y="3901083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8" name="Left-Right Arrow 71"/>
            <p:cNvSpPr/>
            <p:nvPr/>
          </p:nvSpPr>
          <p:spPr>
            <a:xfrm rot="16200000">
              <a:off x="8202420" y="4688010"/>
              <a:ext cx="155444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角丸四角形 21"/>
            <p:cNvSpPr/>
            <p:nvPr/>
          </p:nvSpPr>
          <p:spPr bwMode="auto">
            <a:xfrm>
              <a:off x="8423171" y="2815389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0" name="角丸四角形 21"/>
            <p:cNvSpPr/>
            <p:nvPr/>
          </p:nvSpPr>
          <p:spPr bwMode="auto">
            <a:xfrm>
              <a:off x="8423171" y="3497845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1" name="縦巻き 49"/>
            <p:cNvSpPr/>
            <p:nvPr/>
          </p:nvSpPr>
          <p:spPr bwMode="auto">
            <a:xfrm>
              <a:off x="8485563" y="3284984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Proxy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2" name="縦巻き 49"/>
            <p:cNvSpPr/>
            <p:nvPr/>
          </p:nvSpPr>
          <p:spPr bwMode="auto">
            <a:xfrm>
              <a:off x="8485563" y="3073471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43" name="縦巻き 49"/>
            <p:cNvSpPr/>
            <p:nvPr/>
          </p:nvSpPr>
          <p:spPr bwMode="auto">
            <a:xfrm>
              <a:off x="8485563" y="2861958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Virtual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45" name="Gerade Verbindung mit Pfeil 44"/>
            <p:cNvCxnSpPr>
              <a:stCxn id="41" idx="1"/>
            </p:cNvCxnSpPr>
            <p:nvPr/>
          </p:nvCxnSpPr>
          <p:spPr bwMode="auto">
            <a:xfrm flipH="1">
              <a:off x="8331423" y="3374984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mit Pfeil 45"/>
            <p:cNvCxnSpPr>
              <a:stCxn id="43" idx="1"/>
            </p:cNvCxnSpPr>
            <p:nvPr/>
          </p:nvCxnSpPr>
          <p:spPr bwMode="auto">
            <a:xfrm flipH="1" flipV="1">
              <a:off x="8321662" y="2901661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htwinkliges Dreieck 46"/>
            <p:cNvSpPr/>
            <p:nvPr/>
          </p:nvSpPr>
          <p:spPr bwMode="auto">
            <a:xfrm flipH="1">
              <a:off x="7451777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48" name="Rechtwinkliges Dreieck 47"/>
            <p:cNvSpPr/>
            <p:nvPr/>
          </p:nvSpPr>
          <p:spPr bwMode="auto">
            <a:xfrm flipH="1">
              <a:off x="8350205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49" name="Rechtwinkliges Dreieck 48"/>
            <p:cNvSpPr/>
            <p:nvPr/>
          </p:nvSpPr>
          <p:spPr bwMode="auto">
            <a:xfrm flipH="1">
              <a:off x="9244930" y="1604357"/>
              <a:ext cx="1164677" cy="60050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50" name="Textfeld 181"/>
            <p:cNvSpPr txBox="1"/>
            <p:nvPr/>
          </p:nvSpPr>
          <p:spPr>
            <a:xfrm>
              <a:off x="7755648" y="2132856"/>
              <a:ext cx="1289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Edge</a:t>
              </a:r>
              <a:endParaRPr kumimoji="0" lang="en-US" sz="1600" b="1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1" name="Picture 2" descr="D:\iot2000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986764" y="1897782"/>
              <a:ext cx="1144859" cy="874115"/>
            </a:xfrm>
            <a:prstGeom prst="rect">
              <a:avLst/>
            </a:prstGeom>
            <a:noFill/>
          </p:spPr>
        </p:pic>
      </p:grpSp>
      <p:grpSp>
        <p:nvGrpSpPr>
          <p:cNvPr id="64" name="Gruppieren 326"/>
          <p:cNvGrpSpPr/>
          <p:nvPr/>
        </p:nvGrpSpPr>
        <p:grpSpPr>
          <a:xfrm>
            <a:off x="1668587" y="1357363"/>
            <a:ext cx="6175682" cy="3583807"/>
            <a:chOff x="1668587" y="1429371"/>
            <a:chExt cx="6175682" cy="3583807"/>
          </a:xfrm>
        </p:grpSpPr>
        <p:grpSp>
          <p:nvGrpSpPr>
            <p:cNvPr id="65" name="Group 1"/>
            <p:cNvGrpSpPr/>
            <p:nvPr/>
          </p:nvGrpSpPr>
          <p:grpSpPr>
            <a:xfrm>
              <a:off x="1668587" y="1429371"/>
              <a:ext cx="3903939" cy="2503685"/>
              <a:chOff x="683568" y="182283"/>
              <a:chExt cx="2491222" cy="1597677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93" name="Oval 2"/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Oval 3"/>
              <p:cNvSpPr/>
              <p:nvPr/>
            </p:nvSpPr>
            <p:spPr>
              <a:xfrm>
                <a:off x="1301372" y="182283"/>
                <a:ext cx="1276023" cy="1276023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Oval 4"/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5"/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6" name="Left-Right Arrow 71"/>
            <p:cNvSpPr/>
            <p:nvPr/>
          </p:nvSpPr>
          <p:spPr>
            <a:xfrm rot="16200000">
              <a:off x="3139225" y="4104484"/>
              <a:ext cx="124800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Left-Right Arrow 73"/>
            <p:cNvSpPr/>
            <p:nvPr/>
          </p:nvSpPr>
          <p:spPr>
            <a:xfrm>
              <a:off x="4658027" y="2852936"/>
              <a:ext cx="3186242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feld 181"/>
            <p:cNvSpPr txBox="1"/>
            <p:nvPr/>
          </p:nvSpPr>
          <p:spPr>
            <a:xfrm>
              <a:off x="2941881" y="1638325"/>
              <a:ext cx="1395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Cloud</a:t>
              </a:r>
              <a:endParaRPr kumimoji="0" lang="en-US" sz="16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角丸四角形 6"/>
            <p:cNvSpPr/>
            <p:nvPr/>
          </p:nvSpPr>
          <p:spPr bwMode="auto">
            <a:xfrm>
              <a:off x="3210956" y="2132856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</a:t>
              </a:r>
              <a:endParaRPr lang="en-US" altLang="ja-JP" sz="1000" b="1" kern="0" dirty="0">
                <a:solidFill>
                  <a:srgbClr val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0" name="角丸四角形 24"/>
            <p:cNvSpPr/>
            <p:nvPr/>
          </p:nvSpPr>
          <p:spPr bwMode="auto">
            <a:xfrm>
              <a:off x="3269901" y="3267416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2" name="角丸四角形 24"/>
            <p:cNvSpPr/>
            <p:nvPr/>
          </p:nvSpPr>
          <p:spPr bwMode="auto">
            <a:xfrm>
              <a:off x="3269900" y="3469035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3" name="角丸四角形 21"/>
            <p:cNvSpPr/>
            <p:nvPr/>
          </p:nvSpPr>
          <p:spPr bwMode="auto">
            <a:xfrm>
              <a:off x="3269901" y="2383341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4" name="角丸四角形 21"/>
            <p:cNvSpPr/>
            <p:nvPr/>
          </p:nvSpPr>
          <p:spPr bwMode="auto">
            <a:xfrm>
              <a:off x="3269901" y="3065797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5" name="縦巻き 49"/>
            <p:cNvSpPr/>
            <p:nvPr/>
          </p:nvSpPr>
          <p:spPr bwMode="auto">
            <a:xfrm>
              <a:off x="3332293" y="2852936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800" kern="0" smtClean="0">
                  <a:solidFill>
                    <a:sysClr val="windowText" lastClr="000000"/>
                  </a:solidFill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lang="en-US" altLang="ja-JP" sz="800" kern="0">
                <a:solidFill>
                  <a:sysClr val="windowText" lastClr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6" name="縦巻き 49"/>
            <p:cNvSpPr/>
            <p:nvPr/>
          </p:nvSpPr>
          <p:spPr bwMode="auto">
            <a:xfrm>
              <a:off x="3332293" y="2641423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7" name="縦巻き 49"/>
            <p:cNvSpPr/>
            <p:nvPr/>
          </p:nvSpPr>
          <p:spPr bwMode="auto">
            <a:xfrm>
              <a:off x="3332293" y="242991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79" name="Gerade Verbindung mit Pfeil 78"/>
            <p:cNvCxnSpPr>
              <a:stCxn id="75" idx="1"/>
            </p:cNvCxnSpPr>
            <p:nvPr/>
          </p:nvCxnSpPr>
          <p:spPr bwMode="auto">
            <a:xfrm flipH="1">
              <a:off x="3178153" y="2942936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mit Pfeil 79"/>
            <p:cNvCxnSpPr>
              <a:stCxn id="77" idx="1"/>
            </p:cNvCxnSpPr>
            <p:nvPr/>
          </p:nvCxnSpPr>
          <p:spPr bwMode="auto">
            <a:xfrm flipH="1" flipV="1">
              <a:off x="3168392" y="2469613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7" name="Gruppieren 276"/>
          <p:cNvGrpSpPr/>
          <p:nvPr/>
        </p:nvGrpSpPr>
        <p:grpSpPr>
          <a:xfrm>
            <a:off x="552899" y="3356992"/>
            <a:ext cx="2646532" cy="2475780"/>
            <a:chOff x="-209630" y="3429000"/>
            <a:chExt cx="2646532" cy="2475780"/>
          </a:xfrm>
        </p:grpSpPr>
        <p:sp>
          <p:nvSpPr>
            <p:cNvPr id="98" name="角丸四角形 6"/>
            <p:cNvSpPr/>
            <p:nvPr/>
          </p:nvSpPr>
          <p:spPr bwMode="auto">
            <a:xfrm>
              <a:off x="107504" y="4198264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Web Browser</a:t>
              </a:r>
            </a:p>
          </p:txBody>
        </p:sp>
        <p:pic>
          <p:nvPicPr>
            <p:cNvPr id="99" name="図 7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9630" y="3429000"/>
              <a:ext cx="649064" cy="946004"/>
            </a:xfrm>
            <a:prstGeom prst="rect">
              <a:avLst/>
            </a:prstGeom>
          </p:spPr>
        </p:pic>
        <p:sp>
          <p:nvSpPr>
            <p:cNvPr id="100" name="Textfeld 163"/>
            <p:cNvSpPr txBox="1"/>
            <p:nvPr/>
          </p:nvSpPr>
          <p:spPr>
            <a:xfrm>
              <a:off x="-135962" y="5394702"/>
              <a:ext cx="1736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Web Integration</a:t>
              </a:r>
              <a:endParaRPr kumimoji="0" lang="en-US" sz="1600" b="1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角丸四角形 24"/>
            <p:cNvSpPr/>
            <p:nvPr/>
          </p:nvSpPr>
          <p:spPr bwMode="auto">
            <a:xfrm>
              <a:off x="162527" y="4839535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2" name="角丸四角形 21"/>
            <p:cNvSpPr/>
            <p:nvPr/>
          </p:nvSpPr>
          <p:spPr bwMode="auto">
            <a:xfrm>
              <a:off x="162527" y="4637916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3" name="縦巻き 49"/>
            <p:cNvSpPr/>
            <p:nvPr/>
          </p:nvSpPr>
          <p:spPr bwMode="auto">
            <a:xfrm>
              <a:off x="162527" y="4436297"/>
              <a:ext cx="1080000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App Script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4" name="角丸四角形 24"/>
            <p:cNvSpPr/>
            <p:nvPr/>
          </p:nvSpPr>
          <p:spPr bwMode="auto">
            <a:xfrm>
              <a:off x="162527" y="5041154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05" name="Left-Right Arrow 70"/>
            <p:cNvSpPr/>
            <p:nvPr/>
          </p:nvSpPr>
          <p:spPr>
            <a:xfrm rot="2700000">
              <a:off x="1226486" y="5004815"/>
              <a:ext cx="1230545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Left-Right Arrow 70"/>
            <p:cNvSpPr/>
            <p:nvPr/>
          </p:nvSpPr>
          <p:spPr>
            <a:xfrm rot="18900000">
              <a:off x="1229939" y="3884425"/>
              <a:ext cx="1206963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7" name="Gruppieren 335"/>
          <p:cNvGrpSpPr/>
          <p:nvPr/>
        </p:nvGrpSpPr>
        <p:grpSpPr>
          <a:xfrm>
            <a:off x="7978793" y="4997767"/>
            <a:ext cx="3573534" cy="1392272"/>
            <a:chOff x="7978793" y="4997767"/>
            <a:chExt cx="3573534" cy="1392272"/>
          </a:xfrm>
        </p:grpSpPr>
        <p:sp>
          <p:nvSpPr>
            <p:cNvPr id="108" name="角丸四角形 6"/>
            <p:cNvSpPr/>
            <p:nvPr/>
          </p:nvSpPr>
          <p:spPr bwMode="auto">
            <a:xfrm>
              <a:off x="10362281" y="4997767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Existing Device</a:t>
              </a:r>
            </a:p>
          </p:txBody>
        </p:sp>
        <p:sp>
          <p:nvSpPr>
            <p:cNvPr id="110" name="Textfeld 126"/>
            <p:cNvSpPr txBox="1"/>
            <p:nvPr/>
          </p:nvSpPr>
          <p:spPr>
            <a:xfrm>
              <a:off x="8079712" y="5805264"/>
              <a:ext cx="1814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Complement</a:t>
              </a:r>
              <a:b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</a:br>
              <a:r>
                <a:rPr kumimoji="0" lang="en-US" sz="16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Existing Devices</a:t>
              </a:r>
            </a:p>
          </p:txBody>
        </p:sp>
        <p:sp>
          <p:nvSpPr>
            <p:cNvPr id="111" name="Textfeld 126"/>
            <p:cNvSpPr txBox="1"/>
            <p:nvPr/>
          </p:nvSpPr>
          <p:spPr>
            <a:xfrm>
              <a:off x="10820087" y="5376010"/>
              <a:ext cx="2744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  <a:endParaRPr kumimoji="0" lang="en-US" sz="12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Textfeld 126"/>
            <p:cNvSpPr txBox="1"/>
            <p:nvPr/>
          </p:nvSpPr>
          <p:spPr>
            <a:xfrm>
              <a:off x="10973784" y="5775794"/>
              <a:ext cx="5485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Thing</a:t>
              </a:r>
              <a:endParaRPr kumimoji="0" lang="en-US" sz="10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feld 112"/>
            <p:cNvSpPr txBox="1"/>
            <p:nvPr/>
          </p:nvSpPr>
          <p:spPr>
            <a:xfrm>
              <a:off x="10800097" y="5747133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/>
                </a:rPr>
                <a:t></a:t>
              </a:r>
              <a:endParaRPr kumimoji="0" lang="en-US" sz="1200" b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Left-Right Arrow 70"/>
            <p:cNvSpPr/>
            <p:nvPr/>
          </p:nvSpPr>
          <p:spPr>
            <a:xfrm>
              <a:off x="7978793" y="5248050"/>
              <a:ext cx="2016759" cy="569385"/>
            </a:xfrm>
            <a:prstGeom prst="leftRightArrow">
              <a:avLst/>
            </a:prstGeom>
            <a:solidFill>
              <a:srgbClr val="8EB4E3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5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050034" y="5330391"/>
              <a:ext cx="785242" cy="872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2" name="Textfeld 121"/>
          <p:cNvSpPr txBox="1"/>
          <p:nvPr/>
        </p:nvSpPr>
        <p:spPr>
          <a:xfrm>
            <a:off x="5223447" y="3383520"/>
            <a:ext cx="2160240" cy="6972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Remote Access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and Synchronization</a:t>
            </a:r>
          </a:p>
        </p:txBody>
      </p:sp>
      <p:sp>
        <p:nvSpPr>
          <p:cNvPr id="123" name="Textfeld 126"/>
          <p:cNvSpPr txBox="1"/>
          <p:nvPr/>
        </p:nvSpPr>
        <p:spPr>
          <a:xfrm>
            <a:off x="9264334" y="4216732"/>
            <a:ext cx="1879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Integrate and</a:t>
            </a:r>
            <a:b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Orchestrate Devices</a:t>
            </a:r>
          </a:p>
        </p:txBody>
      </p:sp>
      <p:pic>
        <p:nvPicPr>
          <p:cNvPr id="125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6477" y="2132856"/>
            <a:ext cx="550807" cy="550807"/>
          </a:xfrm>
          <a:prstGeom prst="rect">
            <a:avLst/>
          </a:prstGeom>
          <a:noFill/>
        </p:spPr>
      </p:pic>
      <p:pic>
        <p:nvPicPr>
          <p:cNvPr id="126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36734" y="2736006"/>
            <a:ext cx="550807" cy="550807"/>
          </a:xfrm>
          <a:prstGeom prst="rect">
            <a:avLst/>
          </a:prstGeom>
          <a:noFill/>
        </p:spPr>
      </p:pic>
      <p:pic>
        <p:nvPicPr>
          <p:cNvPr id="127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37049" y="5268109"/>
            <a:ext cx="550807" cy="550807"/>
          </a:xfrm>
          <a:prstGeom prst="rect">
            <a:avLst/>
          </a:prstGeom>
          <a:noFill/>
        </p:spPr>
      </p:pic>
      <p:pic>
        <p:nvPicPr>
          <p:cNvPr id="128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56156" y="2532982"/>
            <a:ext cx="550807" cy="550807"/>
          </a:xfrm>
          <a:prstGeom prst="rect">
            <a:avLst/>
          </a:prstGeom>
          <a:noFill/>
        </p:spPr>
      </p:pic>
      <p:pic>
        <p:nvPicPr>
          <p:cNvPr id="129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57160" y="4679357"/>
            <a:ext cx="550807" cy="550807"/>
          </a:xfrm>
          <a:prstGeom prst="rect">
            <a:avLst/>
          </a:prstGeom>
          <a:noFill/>
        </p:spPr>
      </p:pic>
      <p:pic>
        <p:nvPicPr>
          <p:cNvPr id="130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49893" y="4666692"/>
            <a:ext cx="550807" cy="550807"/>
          </a:xfrm>
          <a:prstGeom prst="rect">
            <a:avLst/>
          </a:prstGeom>
          <a:noFill/>
        </p:spPr>
      </p:pic>
      <p:pic>
        <p:nvPicPr>
          <p:cNvPr id="13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41697" y="3211623"/>
            <a:ext cx="550807" cy="550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90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Deployment</a:t>
            </a:r>
            <a:r>
              <a:rPr lang="de-DE" dirty="0" smtClean="0"/>
              <a:t> Scenarios – Basic Client-Server</a:t>
            </a:r>
            <a:endParaRPr lang="en-US" dirty="0"/>
          </a:p>
        </p:txBody>
      </p:sp>
      <p:grpSp>
        <p:nvGrpSpPr>
          <p:cNvPr id="39" name="Gruppieren 38"/>
          <p:cNvGrpSpPr/>
          <p:nvPr/>
        </p:nvGrpSpPr>
        <p:grpSpPr>
          <a:xfrm>
            <a:off x="987076" y="1662259"/>
            <a:ext cx="10368658" cy="4900093"/>
            <a:chOff x="721207" y="1461701"/>
            <a:chExt cx="10368658" cy="4900093"/>
          </a:xfrm>
        </p:grpSpPr>
        <p:sp>
          <p:nvSpPr>
            <p:cNvPr id="3" name="角丸四角形 6"/>
            <p:cNvSpPr/>
            <p:nvPr/>
          </p:nvSpPr>
          <p:spPr bwMode="auto">
            <a:xfrm>
              <a:off x="5977297" y="1461701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Servient on</a:t>
              </a:r>
              <a:r>
                <a:rPr kumimoji="0" lang="en-US" altLang="ja-JP" sz="2000" b="1" i="0" u="none" strike="noStrike" kern="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 </a:t>
              </a: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Device</a:t>
              </a:r>
            </a:p>
          </p:txBody>
        </p:sp>
        <p:sp>
          <p:nvSpPr>
            <p:cNvPr id="4" name="角丸四角形 6"/>
            <p:cNvSpPr/>
            <p:nvPr/>
          </p:nvSpPr>
          <p:spPr bwMode="auto">
            <a:xfrm>
              <a:off x="721207" y="1461701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WoT Client</a:t>
              </a:r>
            </a:p>
          </p:txBody>
        </p:sp>
        <p:sp>
          <p:nvSpPr>
            <p:cNvPr id="5" name="角丸四角形 21"/>
            <p:cNvSpPr/>
            <p:nvPr/>
          </p:nvSpPr>
          <p:spPr bwMode="auto">
            <a:xfrm>
              <a:off x="883355" y="414807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" name="角丸四角形 21"/>
            <p:cNvSpPr/>
            <p:nvPr/>
          </p:nvSpPr>
          <p:spPr bwMode="auto">
            <a:xfrm>
              <a:off x="883355" y="1985631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" name="縦巻き 49"/>
            <p:cNvSpPr/>
            <p:nvPr/>
          </p:nvSpPr>
          <p:spPr bwMode="auto">
            <a:xfrm>
              <a:off x="1045243" y="2167342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Client 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8" name="Form 41"/>
            <p:cNvCxnSpPr/>
            <p:nvPr/>
          </p:nvCxnSpPr>
          <p:spPr>
            <a:xfrm rot="16200000" flipV="1">
              <a:off x="3436219" y="1962236"/>
              <a:ext cx="943687" cy="1765197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hteck 8"/>
            <p:cNvSpPr/>
            <p:nvPr/>
          </p:nvSpPr>
          <p:spPr>
            <a:xfrm>
              <a:off x="1009239" y="465377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1009239" y="515618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2125415" y="465377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CoAP(S</a:t>
              </a:r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de-DE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2125415" y="515618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角丸四角形 21"/>
            <p:cNvSpPr/>
            <p:nvPr/>
          </p:nvSpPr>
          <p:spPr bwMode="auto">
            <a:xfrm>
              <a:off x="6121313" y="1984158"/>
              <a:ext cx="4824536" cy="113580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6" name="Group 28"/>
            <p:cNvGrpSpPr/>
            <p:nvPr/>
          </p:nvGrpSpPr>
          <p:grpSpPr>
            <a:xfrm>
              <a:off x="3911666" y="3522089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7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8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9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0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1" name="Down Arrow 40"/>
            <p:cNvSpPr/>
            <p:nvPr/>
          </p:nvSpPr>
          <p:spPr>
            <a:xfrm rot="5400000">
              <a:off x="5457052" y="3195633"/>
              <a:ext cx="439632" cy="108241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Arial" pitchFamily="34" charset="0"/>
              </a:endParaRPr>
            </a:p>
          </p:txBody>
        </p:sp>
        <p:sp>
          <p:nvSpPr>
            <p:cNvPr id="22" name="角丸四角形 21"/>
            <p:cNvSpPr/>
            <p:nvPr/>
          </p:nvSpPr>
          <p:spPr bwMode="auto">
            <a:xfrm>
              <a:off x="6121313" y="4156351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3" name="角丸四角形 21"/>
            <p:cNvSpPr/>
            <p:nvPr/>
          </p:nvSpPr>
          <p:spPr bwMode="auto">
            <a:xfrm>
              <a:off x="8605849" y="415635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System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8749505" y="4660407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5" name="Abgerundetes Rechteck 24"/>
            <p:cNvSpPr/>
            <p:nvPr/>
          </p:nvSpPr>
          <p:spPr>
            <a:xfrm>
              <a:off x="9144056" y="2180898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6" name="縦巻き 49"/>
            <p:cNvSpPr/>
            <p:nvPr/>
          </p:nvSpPr>
          <p:spPr bwMode="auto">
            <a:xfrm>
              <a:off x="6265329" y="2166830"/>
              <a:ext cx="2664296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Thing 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6265329" y="4660407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6265329" y="516446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7381505" y="4660407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7381505" y="516446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31" name="Gewinkelte Verbindung 30"/>
            <p:cNvCxnSpPr>
              <a:stCxn id="5" idx="2"/>
              <a:endCxn id="22" idx="2"/>
            </p:cNvCxnSpPr>
            <p:nvPr/>
          </p:nvCxnSpPr>
          <p:spPr>
            <a:xfrm rot="16200000" flipH="1">
              <a:off x="4668194" y="3045231"/>
              <a:ext cx="8281" cy="5237958"/>
            </a:xfrm>
            <a:prstGeom prst="bentConnector3">
              <a:avLst>
                <a:gd name="adj1" fmla="val 5650129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69585" y="5353682"/>
              <a:ext cx="1370434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3" name="角丸四角形 21"/>
            <p:cNvSpPr/>
            <p:nvPr/>
          </p:nvSpPr>
          <p:spPr bwMode="auto">
            <a:xfrm>
              <a:off x="6121313" y="2948543"/>
              <a:ext cx="4824534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4" name="角丸四角形 21"/>
            <p:cNvSpPr/>
            <p:nvPr/>
          </p:nvSpPr>
          <p:spPr bwMode="auto">
            <a:xfrm>
              <a:off x="6121313" y="3342486"/>
              <a:ext cx="4824534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5" name="角丸四角形 21"/>
            <p:cNvSpPr/>
            <p:nvPr/>
          </p:nvSpPr>
          <p:spPr bwMode="auto">
            <a:xfrm>
              <a:off x="6121313" y="2758397"/>
              <a:ext cx="4824536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6" name="角丸四角形 21"/>
            <p:cNvSpPr/>
            <p:nvPr/>
          </p:nvSpPr>
          <p:spPr bwMode="auto">
            <a:xfrm>
              <a:off x="883356" y="2949055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7" name="角丸四角形 21"/>
            <p:cNvSpPr/>
            <p:nvPr/>
          </p:nvSpPr>
          <p:spPr bwMode="auto">
            <a:xfrm>
              <a:off x="883356" y="3342997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8" name="角丸四角形 21"/>
            <p:cNvSpPr/>
            <p:nvPr/>
          </p:nvSpPr>
          <p:spPr bwMode="auto">
            <a:xfrm>
              <a:off x="883355" y="2758909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70" name="Picture 6" descr="https://www.adafruit.com/includes/templates/adafruit2013/images/little_p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6281" y="929417"/>
            <a:ext cx="1821802" cy="1656184"/>
          </a:xfrm>
          <a:prstGeom prst="rect">
            <a:avLst/>
          </a:prstGeom>
          <a:noFill/>
        </p:spPr>
      </p:pic>
      <p:pic>
        <p:nvPicPr>
          <p:cNvPr id="41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6456" y="3498230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94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smtClean="0"/>
              <a:t>Scenarios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Constrained</a:t>
            </a:r>
            <a:r>
              <a:rPr lang="de-DE" dirty="0" smtClean="0"/>
              <a:t> Devices</a:t>
            </a:r>
            <a:endParaRPr lang="en-US" dirty="0"/>
          </a:p>
        </p:txBody>
      </p:sp>
      <p:grpSp>
        <p:nvGrpSpPr>
          <p:cNvPr id="32" name="Gruppieren 31"/>
          <p:cNvGrpSpPr/>
          <p:nvPr/>
        </p:nvGrpSpPr>
        <p:grpSpPr>
          <a:xfrm>
            <a:off x="987076" y="1214810"/>
            <a:ext cx="10368658" cy="5318967"/>
            <a:chOff x="-2556298" y="702321"/>
            <a:chExt cx="10368658" cy="5318967"/>
          </a:xfrm>
        </p:grpSpPr>
        <p:sp>
          <p:nvSpPr>
            <p:cNvPr id="3" name="角丸四角形 6"/>
            <p:cNvSpPr/>
            <p:nvPr/>
          </p:nvSpPr>
          <p:spPr bwMode="auto">
            <a:xfrm>
              <a:off x="2699792" y="1150070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Device Firmware</a:t>
              </a:r>
            </a:p>
          </p:txBody>
        </p:sp>
        <p:sp>
          <p:nvSpPr>
            <p:cNvPr id="4" name="角丸四角形 21"/>
            <p:cNvSpPr/>
            <p:nvPr/>
          </p:nvSpPr>
          <p:spPr bwMode="auto">
            <a:xfrm>
              <a:off x="2843808" y="384472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</a:t>
              </a:r>
              <a:endParaRPr lang="en-US" altLang="ja-JP" sz="20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" name="角丸四角形 6"/>
            <p:cNvSpPr/>
            <p:nvPr/>
          </p:nvSpPr>
          <p:spPr bwMode="auto">
            <a:xfrm>
              <a:off x="-2556298" y="115007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WoT Client</a:t>
              </a:r>
            </a:p>
          </p:txBody>
        </p:sp>
        <p:sp>
          <p:nvSpPr>
            <p:cNvPr id="6" name="角丸四角形 21"/>
            <p:cNvSpPr/>
            <p:nvPr/>
          </p:nvSpPr>
          <p:spPr bwMode="auto">
            <a:xfrm>
              <a:off x="-2394150" y="383643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" name="角丸四角形 21"/>
            <p:cNvSpPr/>
            <p:nvPr/>
          </p:nvSpPr>
          <p:spPr bwMode="auto">
            <a:xfrm>
              <a:off x="-2394150" y="1674000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" name="縦巻き 49"/>
            <p:cNvSpPr/>
            <p:nvPr/>
          </p:nvSpPr>
          <p:spPr bwMode="auto">
            <a:xfrm>
              <a:off x="-2232262" y="1855711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Client</a:t>
              </a:r>
              <a:r>
                <a:rPr kumimoji="0" lang="en-US" altLang="ja-JP" b="0" i="0" u="none" strike="noStrike" kern="0" cap="none" spc="0" normalizeH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 </a:t>
              </a:r>
              <a:r>
                <a:rPr kumimoji="0" lang="en-US" altLang="ja-JP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9" name="Form 41"/>
            <p:cNvCxnSpPr/>
            <p:nvPr/>
          </p:nvCxnSpPr>
          <p:spPr>
            <a:xfrm rot="16200000" flipV="1">
              <a:off x="158714" y="1650605"/>
              <a:ext cx="943687" cy="1765197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hteck 9"/>
            <p:cNvSpPr/>
            <p:nvPr/>
          </p:nvSpPr>
          <p:spPr>
            <a:xfrm>
              <a:off x="-2268266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-2268266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-1152090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>
                  <a:solidFill>
                    <a:schemeClr val="bg1"/>
                  </a:solidFill>
                  <a:cs typeface="Arial" pitchFamily="34" charset="0"/>
                </a:rPr>
                <a:t>(S)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-1152090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16" name="Group 28"/>
            <p:cNvGrpSpPr/>
            <p:nvPr/>
          </p:nvGrpSpPr>
          <p:grpSpPr>
            <a:xfrm>
              <a:off x="634161" y="3210458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7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8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9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0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1" name="Down Arrow 40"/>
            <p:cNvSpPr/>
            <p:nvPr/>
          </p:nvSpPr>
          <p:spPr>
            <a:xfrm rot="5400000">
              <a:off x="2179547" y="2884002"/>
              <a:ext cx="439632" cy="108241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Arial" pitchFamily="34" charset="0"/>
              </a:endParaRPr>
            </a:p>
          </p:txBody>
        </p:sp>
        <p:sp>
          <p:nvSpPr>
            <p:cNvPr id="22" name="角丸四角形 21"/>
            <p:cNvSpPr/>
            <p:nvPr/>
          </p:nvSpPr>
          <p:spPr bwMode="auto">
            <a:xfrm>
              <a:off x="5328344" y="384471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Driver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5472000" y="4348776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4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4" name="角丸四角形 21"/>
            <p:cNvSpPr/>
            <p:nvPr/>
          </p:nvSpPr>
          <p:spPr bwMode="auto">
            <a:xfrm>
              <a:off x="2843808" y="1671320"/>
              <a:ext cx="4824536" cy="2045123"/>
            </a:xfrm>
            <a:prstGeom prst="roundRect">
              <a:avLst>
                <a:gd name="adj" fmla="val 5281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Native Code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104000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4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pic>
          <p:nvPicPr>
            <p:cNvPr id="26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5736" y="702321"/>
              <a:ext cx="1332992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7" name="Gewinkelte Verbindung 26"/>
            <p:cNvCxnSpPr/>
            <p:nvPr/>
          </p:nvCxnSpPr>
          <p:spPr>
            <a:xfrm rot="16200000" flipH="1">
              <a:off x="1390689" y="2733600"/>
              <a:ext cx="8281" cy="5237958"/>
            </a:xfrm>
            <a:prstGeom prst="bentConnector3">
              <a:avLst>
                <a:gd name="adj1" fmla="val 5650129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25065" y="4869160"/>
              <a:ext cx="1536170" cy="1152128"/>
            </a:xfrm>
            <a:prstGeom prst="rect">
              <a:avLst/>
            </a:prstGeom>
          </p:spPr>
        </p:pic>
        <p:sp>
          <p:nvSpPr>
            <p:cNvPr id="29" name="角丸四角形 21"/>
            <p:cNvSpPr/>
            <p:nvPr/>
          </p:nvSpPr>
          <p:spPr bwMode="auto">
            <a:xfrm>
              <a:off x="-2394149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20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30" name="角丸四角形 21"/>
            <p:cNvSpPr/>
            <p:nvPr/>
          </p:nvSpPr>
          <p:spPr bwMode="auto">
            <a:xfrm>
              <a:off x="-2394149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31" name="角丸四角形 21"/>
            <p:cNvSpPr/>
            <p:nvPr/>
          </p:nvSpPr>
          <p:spPr bwMode="auto">
            <a:xfrm>
              <a:off x="-2394150" y="2447278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20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20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3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6456" y="3498230"/>
            <a:ext cx="895073" cy="8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082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smtClean="0"/>
              <a:t>Scenarios – Web Integration</a:t>
            </a:r>
            <a:endParaRPr lang="en-US" dirty="0"/>
          </a:p>
        </p:txBody>
      </p:sp>
      <p:grpSp>
        <p:nvGrpSpPr>
          <p:cNvPr id="71" name="Gruppieren 70"/>
          <p:cNvGrpSpPr/>
          <p:nvPr/>
        </p:nvGrpSpPr>
        <p:grpSpPr>
          <a:xfrm>
            <a:off x="593007" y="1722674"/>
            <a:ext cx="11375583" cy="4792425"/>
            <a:chOff x="-5797152" y="980728"/>
            <a:chExt cx="14250751" cy="6003706"/>
          </a:xfrm>
        </p:grpSpPr>
        <p:grpSp>
          <p:nvGrpSpPr>
            <p:cNvPr id="5" name="Group 28"/>
            <p:cNvGrpSpPr/>
            <p:nvPr/>
          </p:nvGrpSpPr>
          <p:grpSpPr>
            <a:xfrm>
              <a:off x="1617780" y="3210457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6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7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10" name="角丸四角形 6"/>
            <p:cNvSpPr/>
            <p:nvPr/>
          </p:nvSpPr>
          <p:spPr bwMode="auto">
            <a:xfrm>
              <a:off x="-1548680" y="115200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</a:t>
              </a:r>
              <a:r>
                <a:rPr lang="en-US" altLang="ja-JP" sz="1600" b="1" kern="0" dirty="0">
                  <a:solidFill>
                    <a:srgbClr val="000000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o</a:t>
              </a:r>
              <a:r>
                <a:rPr lang="en-US" altLang="ja-JP" sz="1600" b="1" kern="0" dirty="0" smtClean="0">
                  <a:solidFill>
                    <a:srgbClr val="000000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n </a:t>
              </a:r>
              <a:r>
                <a:rPr kumimoji="0" lang="en-US" altLang="ja-JP" sz="16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Cloud</a:t>
              </a:r>
            </a:p>
          </p:txBody>
        </p:sp>
        <p:sp>
          <p:nvSpPr>
            <p:cNvPr id="11" name="角丸四角形 21"/>
            <p:cNvSpPr/>
            <p:nvPr/>
          </p:nvSpPr>
          <p:spPr bwMode="auto">
            <a:xfrm>
              <a:off x="-1386532" y="383643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2" name="角丸四角形 21"/>
            <p:cNvSpPr/>
            <p:nvPr/>
          </p:nvSpPr>
          <p:spPr bwMode="auto">
            <a:xfrm>
              <a:off x="-1386532" y="1674000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-1260648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-1260648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-144472" y="4342144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-144472" y="4844553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角丸四角形 6"/>
            <p:cNvSpPr/>
            <p:nvPr/>
          </p:nvSpPr>
          <p:spPr bwMode="auto">
            <a:xfrm>
              <a:off x="2699792" y="1152000"/>
              <a:ext cx="5112568" cy="436665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on Gateway</a:t>
              </a:r>
            </a:p>
          </p:txBody>
        </p:sp>
        <p:sp>
          <p:nvSpPr>
            <p:cNvPr id="18" name="角丸四角形 21"/>
            <p:cNvSpPr/>
            <p:nvPr/>
          </p:nvSpPr>
          <p:spPr bwMode="auto">
            <a:xfrm>
              <a:off x="2843808" y="1672527"/>
              <a:ext cx="4824536" cy="113580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9" name="Down Arrow 40"/>
            <p:cNvSpPr/>
            <p:nvPr/>
          </p:nvSpPr>
          <p:spPr>
            <a:xfrm rot="5400000">
              <a:off x="2461272" y="3165727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  <a:cs typeface="Arial" pitchFamily="34" charset="0"/>
              </a:endParaRPr>
            </a:p>
          </p:txBody>
        </p:sp>
        <p:sp>
          <p:nvSpPr>
            <p:cNvPr id="20" name="角丸四角形 21"/>
            <p:cNvSpPr/>
            <p:nvPr/>
          </p:nvSpPr>
          <p:spPr bwMode="auto">
            <a:xfrm>
              <a:off x="2843808" y="3844720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1" name="角丸四角形 21"/>
            <p:cNvSpPr/>
            <p:nvPr/>
          </p:nvSpPr>
          <p:spPr bwMode="auto">
            <a:xfrm>
              <a:off x="5328344" y="3844719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System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588000" y="4348615"/>
              <a:ext cx="934735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Proprietary</a:t>
              </a:r>
              <a:r>
                <a:rPr lang="de-DE" sz="11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1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Communi</a:t>
              </a: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-</a:t>
              </a:r>
              <a:b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cation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5472000" y="4348776"/>
              <a:ext cx="936000" cy="864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Local</a:t>
              </a: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/>
              </a:r>
              <a:b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</a:br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Hardware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4" name="Abgerundetes Rechteck 23"/>
            <p:cNvSpPr/>
            <p:nvPr/>
          </p:nvSpPr>
          <p:spPr>
            <a:xfrm>
              <a:off x="5866551" y="1869267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5" name="縦巻き 49"/>
            <p:cNvSpPr/>
            <p:nvPr/>
          </p:nvSpPr>
          <p:spPr bwMode="auto">
            <a:xfrm>
              <a:off x="2987824" y="1855199"/>
              <a:ext cx="2664296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400" kern="0" dirty="0" smtClean="0">
                  <a:solidFill>
                    <a:prstClr val="black"/>
                  </a:solidFill>
                  <a:ea typeface="HG明朝E" panose="02020909000000000000" pitchFamily="17" charset="-128"/>
                  <a:cs typeface="Arial" pitchFamily="34" charset="0"/>
                </a:rPr>
                <a:t>Integration </a:t>
              </a: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2987824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2987824" y="4852832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MQTT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4104000" y="434877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 smtClean="0">
                  <a:solidFill>
                    <a:schemeClr val="bg1"/>
                  </a:solidFill>
                  <a:cs typeface="Arial" pitchFamily="34" charset="0"/>
                </a:rPr>
                <a:t>CoAP</a:t>
              </a:r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4104000" y="4852832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30" name="Gewinkelte Verbindung 29"/>
            <p:cNvCxnSpPr/>
            <p:nvPr/>
          </p:nvCxnSpPr>
          <p:spPr>
            <a:xfrm rot="16200000" flipH="1">
              <a:off x="1741739" y="3894578"/>
              <a:ext cx="8281" cy="2916000"/>
            </a:xfrm>
            <a:prstGeom prst="bentConnector3">
              <a:avLst>
                <a:gd name="adj1" fmla="val 56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図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813" y="980728"/>
              <a:ext cx="1914048" cy="765619"/>
            </a:xfrm>
            <a:prstGeom prst="rect">
              <a:avLst/>
            </a:prstGeom>
          </p:spPr>
        </p:pic>
        <p:sp>
          <p:nvSpPr>
            <p:cNvPr id="32" name="角丸四角形 6"/>
            <p:cNvSpPr/>
            <p:nvPr/>
          </p:nvSpPr>
          <p:spPr bwMode="auto">
            <a:xfrm>
              <a:off x="4292873" y="5734588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100" i="0" u="none" strike="noStrike" kern="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Thing</a:t>
              </a:r>
              <a:endParaRPr kumimoji="0" lang="en-US" altLang="ja-JP" sz="110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33" name="Gerade Verbindung mit Pfeil 32"/>
            <p:cNvCxnSpPr>
              <a:endCxn id="32" idx="0"/>
            </p:cNvCxnSpPr>
            <p:nvPr/>
          </p:nvCxnSpPr>
          <p:spPr>
            <a:xfrm>
              <a:off x="4909988" y="5361809"/>
              <a:ext cx="0" cy="372779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角丸四角形 6"/>
            <p:cNvSpPr/>
            <p:nvPr/>
          </p:nvSpPr>
          <p:spPr bwMode="auto">
            <a:xfrm>
              <a:off x="3392307" y="6274476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100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</a:t>
              </a:r>
              <a:endParaRPr lang="en-US" altLang="ja-JP" sz="1100" kern="0" dirty="0">
                <a:solidFill>
                  <a:srgbClr val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>
              <a:off x="4010740" y="5365756"/>
              <a:ext cx="0" cy="900668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角丸四角形 6"/>
            <p:cNvSpPr/>
            <p:nvPr/>
          </p:nvSpPr>
          <p:spPr bwMode="auto">
            <a:xfrm>
              <a:off x="6438252" y="6010393"/>
              <a:ext cx="1234230" cy="387424"/>
            </a:xfrm>
            <a:prstGeom prst="roundRect">
              <a:avLst>
                <a:gd name="adj" fmla="val 27876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100" kern="0" dirty="0">
                  <a:solidFill>
                    <a:srgbClr val="000000"/>
                  </a:solidFill>
                  <a:latin typeface="+mn-lt"/>
                  <a:ea typeface="HG明朝E" panose="02020909000000000000" pitchFamily="17" charset="-128"/>
                  <a:cs typeface="Arial" pitchFamily="34" charset="0"/>
                </a:rPr>
                <a:t>Legacy Device</a:t>
              </a:r>
            </a:p>
          </p:txBody>
        </p:sp>
        <p:cxnSp>
          <p:nvCxnSpPr>
            <p:cNvPr id="37" name="Gerade Verbindung mit Pfeil 36"/>
            <p:cNvCxnSpPr>
              <a:endCxn id="36" idx="0"/>
            </p:cNvCxnSpPr>
            <p:nvPr/>
          </p:nvCxnSpPr>
          <p:spPr>
            <a:xfrm flipH="1">
              <a:off x="7055367" y="5212711"/>
              <a:ext cx="1" cy="79768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4" descr="https://cdn.shopify.com/s/files/1/0601/1741/products/LiFx_White_1.png?v=141598312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9206" y="5655881"/>
              <a:ext cx="1134393" cy="1328553"/>
            </a:xfrm>
            <a:prstGeom prst="rect">
              <a:avLst/>
            </a:prstGeom>
            <a:noFill/>
          </p:spPr>
        </p:pic>
        <p:pic>
          <p:nvPicPr>
            <p:cNvPr id="39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4048" y="5575043"/>
              <a:ext cx="1112912" cy="1112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 descr="http://www.darshop.com.my/media/catalog/product/cache/1/image/9df78eab33525d08d6e5fb8d27136e95/m/c/mc-rs1-1_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55776" y="6007091"/>
              <a:ext cx="1512168" cy="850909"/>
            </a:xfrm>
            <a:prstGeom prst="rect">
              <a:avLst/>
            </a:prstGeom>
            <a:noFill/>
          </p:spPr>
        </p:pic>
        <p:grpSp>
          <p:nvGrpSpPr>
            <p:cNvPr id="43" name="Group 28"/>
            <p:cNvGrpSpPr/>
            <p:nvPr/>
          </p:nvGrpSpPr>
          <p:grpSpPr>
            <a:xfrm>
              <a:off x="-2621675" y="3212009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44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5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6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7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48" name="角丸四角形 6"/>
            <p:cNvSpPr/>
            <p:nvPr/>
          </p:nvSpPr>
          <p:spPr bwMode="auto">
            <a:xfrm>
              <a:off x="-5797152" y="1152000"/>
              <a:ext cx="2664296" cy="43668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600" b="1" kern="0" dirty="0" smtClean="0">
                  <a:solidFill>
                    <a:srgbClr val="000000"/>
                  </a:solidFill>
                  <a:ea typeface="HG明朝E" panose="02020909000000000000" pitchFamily="17" charset="-128"/>
                  <a:cs typeface="Arial" pitchFamily="34" charset="0"/>
                </a:rPr>
                <a:t>Servient in Browser</a:t>
              </a:r>
            </a:p>
          </p:txBody>
        </p:sp>
        <p:sp>
          <p:nvSpPr>
            <p:cNvPr id="49" name="角丸四角形 21"/>
            <p:cNvSpPr/>
            <p:nvPr/>
          </p:nvSpPr>
          <p:spPr bwMode="auto">
            <a:xfrm>
              <a:off x="-5635004" y="3837991"/>
              <a:ext cx="2340000" cy="1512000"/>
            </a:xfrm>
            <a:prstGeom prst="roundRect">
              <a:avLst>
                <a:gd name="adj" fmla="val 714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Protocol Bindings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0" name="角丸四角形 21"/>
            <p:cNvSpPr/>
            <p:nvPr/>
          </p:nvSpPr>
          <p:spPr bwMode="auto">
            <a:xfrm>
              <a:off x="-5635004" y="1675552"/>
              <a:ext cx="2340000" cy="1208320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200" kern="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1" name="縦巻き 49"/>
            <p:cNvSpPr/>
            <p:nvPr/>
          </p:nvSpPr>
          <p:spPr bwMode="auto">
            <a:xfrm>
              <a:off x="-5473116" y="1857263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1400" kern="0" dirty="0" smtClean="0">
                  <a:solidFill>
                    <a:prstClr val="black"/>
                  </a:solidFill>
                  <a:ea typeface="HG明朝E" panose="02020909000000000000" pitchFamily="17" charset="-128"/>
                  <a:cs typeface="Arial" pitchFamily="34" charset="0"/>
                </a:rPr>
                <a:t>Application </a:t>
              </a: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52" name="Form 98"/>
            <p:cNvCxnSpPr/>
            <p:nvPr/>
          </p:nvCxnSpPr>
          <p:spPr>
            <a:xfrm rot="16200000" flipV="1">
              <a:off x="-3338051" y="1922755"/>
              <a:ext cx="943687" cy="1224000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52"/>
            <p:cNvSpPr/>
            <p:nvPr/>
          </p:nvSpPr>
          <p:spPr>
            <a:xfrm>
              <a:off x="-5509120" y="434369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HTTP(S)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-5509120" y="484610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…</a:t>
              </a:r>
              <a:endParaRPr lang="de-DE" sz="11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-4392944" y="4343696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(S)RTP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-4392944" y="4846105"/>
              <a:ext cx="936000" cy="360040"/>
            </a:xfrm>
            <a:prstGeom prst="rect">
              <a:avLst/>
            </a:prstGeom>
            <a:solidFill>
              <a:srgbClr val="008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cs typeface="Arial" pitchFamily="34" charset="0"/>
                </a:rPr>
                <a:t>FTP</a:t>
              </a:r>
              <a:endParaRPr lang="de-DE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Down Arrow 40"/>
            <p:cNvSpPr/>
            <p:nvPr/>
          </p:nvSpPr>
          <p:spPr>
            <a:xfrm rot="5400000">
              <a:off x="-1778183" y="3167279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  <a:cs typeface="Arial" pitchFamily="34" charset="0"/>
              </a:endParaRPr>
            </a:p>
          </p:txBody>
        </p:sp>
        <p:cxnSp>
          <p:nvCxnSpPr>
            <p:cNvPr id="58" name="Gewinkelte Verbindung 57"/>
            <p:cNvCxnSpPr>
              <a:stCxn id="49" idx="2"/>
            </p:cNvCxnSpPr>
            <p:nvPr/>
          </p:nvCxnSpPr>
          <p:spPr>
            <a:xfrm rot="16200000" flipH="1">
              <a:off x="-2525144" y="3410130"/>
              <a:ext cx="8281" cy="3888000"/>
            </a:xfrm>
            <a:prstGeom prst="bentConnector3">
              <a:avLst>
                <a:gd name="adj1" fmla="val 56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Abgerundetes Rechteck 58"/>
            <p:cNvSpPr/>
            <p:nvPr/>
          </p:nvSpPr>
          <p:spPr>
            <a:xfrm>
              <a:off x="-828092" y="1988840"/>
              <a:ext cx="1656184" cy="393538"/>
            </a:xfrm>
            <a:prstGeom prst="roundRect">
              <a:avLst/>
            </a:prstGeom>
            <a:solidFill>
              <a:srgbClr val="FFFF9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Security </a:t>
              </a:r>
              <a:r>
                <a:rPr lang="de-DE" sz="11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Metadata</a:t>
              </a:r>
              <a:endParaRPr lang="de-DE" sz="11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60" name="縦巻き 49"/>
            <p:cNvSpPr/>
            <p:nvPr/>
          </p:nvSpPr>
          <p:spPr bwMode="auto">
            <a:xfrm>
              <a:off x="-1224644" y="1855711"/>
              <a:ext cx="2016224" cy="421673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HG明朝E" panose="02020909000000000000" pitchFamily="17" charset="-128"/>
                  <a:cs typeface="Arial" pitchFamily="34" charset="0"/>
                </a:rPr>
                <a:t>Mirror Script</a:t>
              </a:r>
              <a:endParaRPr kumimoji="0" lang="en-US" altLang="ja-JP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cxnSp>
          <p:nvCxnSpPr>
            <p:cNvPr id="61" name="Form 41"/>
            <p:cNvCxnSpPr/>
            <p:nvPr/>
          </p:nvCxnSpPr>
          <p:spPr>
            <a:xfrm rot="16200000" flipV="1">
              <a:off x="901404" y="1921203"/>
              <a:ext cx="943687" cy="1224000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角丸四角形 21"/>
            <p:cNvSpPr/>
            <p:nvPr/>
          </p:nvSpPr>
          <p:spPr bwMode="auto">
            <a:xfrm>
              <a:off x="2843808" y="2636912"/>
              <a:ext cx="4824534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3" name="角丸四角形 21"/>
            <p:cNvSpPr/>
            <p:nvPr/>
          </p:nvSpPr>
          <p:spPr bwMode="auto">
            <a:xfrm>
              <a:off x="2843808" y="3030855"/>
              <a:ext cx="4824534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64" name="角丸四角形 21"/>
            <p:cNvSpPr/>
            <p:nvPr/>
          </p:nvSpPr>
          <p:spPr bwMode="auto">
            <a:xfrm>
              <a:off x="2843808" y="2446766"/>
              <a:ext cx="4824536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5" name="角丸四角形 21"/>
            <p:cNvSpPr/>
            <p:nvPr/>
          </p:nvSpPr>
          <p:spPr bwMode="auto">
            <a:xfrm>
              <a:off x="-1386532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6" name="角丸四角形 21"/>
            <p:cNvSpPr/>
            <p:nvPr/>
          </p:nvSpPr>
          <p:spPr bwMode="auto">
            <a:xfrm>
              <a:off x="-1386532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WoT Runtime</a:t>
              </a:r>
            </a:p>
          </p:txBody>
        </p:sp>
        <p:sp>
          <p:nvSpPr>
            <p:cNvPr id="67" name="角丸四角形 21"/>
            <p:cNvSpPr/>
            <p:nvPr/>
          </p:nvSpPr>
          <p:spPr bwMode="auto">
            <a:xfrm>
              <a:off x="-1386532" y="2447278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8" name="角丸四角形 21"/>
            <p:cNvSpPr/>
            <p:nvPr/>
          </p:nvSpPr>
          <p:spPr bwMode="auto">
            <a:xfrm>
              <a:off x="-5635004" y="2637424"/>
              <a:ext cx="2340000" cy="1079531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1600" kern="0" dirty="0" smtClean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69" name="角丸四角形 21"/>
            <p:cNvSpPr/>
            <p:nvPr/>
          </p:nvSpPr>
          <p:spPr bwMode="auto">
            <a:xfrm>
              <a:off x="-5635004" y="3031366"/>
              <a:ext cx="2340000" cy="685589"/>
            </a:xfrm>
            <a:prstGeom prst="roundRect">
              <a:avLst>
                <a:gd name="adj" fmla="val 22240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Browser + </a:t>
              </a:r>
              <a:r>
                <a:rPr lang="en-US" altLang="ja-JP" sz="1600" kern="0" dirty="0" err="1" smtClean="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Polyfill</a:t>
              </a:r>
              <a:endParaRPr lang="en-US" altLang="ja-JP" sz="1600" kern="0" dirty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70" name="角丸四角形 21"/>
            <p:cNvSpPr/>
            <p:nvPr/>
          </p:nvSpPr>
          <p:spPr bwMode="auto">
            <a:xfrm>
              <a:off x="-5635004" y="2448830"/>
              <a:ext cx="2340000" cy="576000"/>
            </a:xfrm>
            <a:prstGeom prst="roundRect">
              <a:avLst>
                <a:gd name="adj" fmla="val 18750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90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600" kern="0" dirty="0" smtClean="0">
                  <a:solidFill>
                    <a:prstClr val="white"/>
                  </a:solidFill>
                  <a:latin typeface="+mj-lt"/>
                  <a:ea typeface="HG明朝E" panose="02020909000000000000" pitchFamily="17" charset="-128"/>
                  <a:cs typeface="Arial" pitchFamily="34" charset="0"/>
                </a:rPr>
                <a:t>WoT Scripting API</a:t>
              </a:r>
              <a:endParaRPr lang="en-US" altLang="ja-JP" sz="1600" kern="0" dirty="0">
                <a:solidFill>
                  <a:prstClr val="white"/>
                </a:solidFill>
                <a:latin typeface="+mj-lt"/>
                <a:ea typeface="HG明朝E" panose="02020909000000000000" pitchFamily="17" charset="-128"/>
                <a:cs typeface="Arial" pitchFamily="34" charset="0"/>
              </a:endParaRPr>
            </a:p>
          </p:txBody>
        </p:sp>
      </p:grpSp>
      <p:pic>
        <p:nvPicPr>
          <p:cNvPr id="72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62275" y="3321942"/>
            <a:ext cx="769088" cy="769088"/>
          </a:xfrm>
          <a:prstGeom prst="rect">
            <a:avLst/>
          </a:prstGeom>
          <a:noFill/>
        </p:spPr>
      </p:pic>
      <p:pic>
        <p:nvPicPr>
          <p:cNvPr id="73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35226" y="3341149"/>
            <a:ext cx="769088" cy="769088"/>
          </a:xfrm>
          <a:prstGeom prst="rect">
            <a:avLst/>
          </a:prstGeom>
          <a:noFill/>
        </p:spPr>
      </p:pic>
      <p:pic>
        <p:nvPicPr>
          <p:cNvPr id="74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67846" y="6086164"/>
            <a:ext cx="384544" cy="384544"/>
          </a:xfrm>
          <a:prstGeom prst="rect">
            <a:avLst/>
          </a:prstGeom>
          <a:noFill/>
        </p:spPr>
      </p:pic>
      <p:pic>
        <p:nvPicPr>
          <p:cNvPr id="75" name="Picture 3" descr="D:\Projekte\Standardesierung\W3C\WoT\TD\Nizza\t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47781" y="5941951"/>
            <a:ext cx="384544" cy="384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39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and Recent Developments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980728"/>
            <a:ext cx="10978515" cy="5145437"/>
          </a:xfrm>
        </p:spPr>
        <p:txBody>
          <a:bodyPr/>
          <a:lstStyle/>
          <a:p>
            <a:r>
              <a:rPr lang="en-US" dirty="0" smtClean="0"/>
              <a:t>Decision to adopt JSON-LD 1.1 proposed features to allow:</a:t>
            </a:r>
          </a:p>
          <a:p>
            <a:pPr lvl="1"/>
            <a:r>
              <a:rPr lang="en-US" dirty="0" smtClean="0"/>
              <a:t>Default values</a:t>
            </a:r>
          </a:p>
          <a:p>
            <a:pPr lvl="1"/>
            <a:r>
              <a:rPr lang="en-US" dirty="0" smtClean="0"/>
              <a:t>Object </a:t>
            </a:r>
            <a:r>
              <a:rPr lang="en-US" dirty="0" err="1" smtClean="0"/>
              <a:t>name:value</a:t>
            </a:r>
            <a:r>
              <a:rPr lang="en-US" dirty="0" smtClean="0"/>
              <a:t> notation</a:t>
            </a:r>
          </a:p>
          <a:p>
            <a:pPr lvl="1"/>
            <a:r>
              <a:rPr lang="en-US" dirty="0" smtClean="0"/>
              <a:t>Generally: more similarity to standard JSON practices</a:t>
            </a:r>
          </a:p>
          <a:p>
            <a:r>
              <a:rPr lang="en-US" dirty="0" smtClean="0"/>
              <a:t>Support for "minimal" TD without semantics</a:t>
            </a:r>
          </a:p>
          <a:p>
            <a:r>
              <a:rPr lang="en-US" dirty="0" smtClean="0"/>
              <a:t>Both of the above based on "preprocessing" to convert to JSON-LD 1.0</a:t>
            </a:r>
          </a:p>
          <a:p>
            <a:pPr lvl="1"/>
            <a:r>
              <a:rPr lang="en-US" dirty="0" smtClean="0"/>
              <a:t>Avoiding actual dependency on JSON-LD 1.1 updated standard</a:t>
            </a:r>
          </a:p>
          <a:p>
            <a:r>
              <a:rPr lang="en-US" dirty="0" smtClean="0"/>
              <a:t>Security metadata</a:t>
            </a:r>
          </a:p>
          <a:p>
            <a:pPr lvl="1"/>
            <a:r>
              <a:rPr lang="en-US" dirty="0" smtClean="0"/>
              <a:t>Focus on HTTP(S), </a:t>
            </a:r>
            <a:r>
              <a:rPr lang="en-US" dirty="0" err="1" smtClean="0"/>
              <a:t>CoAP</a:t>
            </a:r>
            <a:r>
              <a:rPr lang="en-US" dirty="0" smtClean="0"/>
              <a:t>(S) and MQTT(S)</a:t>
            </a:r>
            <a:endParaRPr lang="en-US" dirty="0" smtClean="0"/>
          </a:p>
          <a:p>
            <a:r>
              <a:rPr lang="en-US" dirty="0" smtClean="0"/>
              <a:t>Protocol Bindings</a:t>
            </a:r>
          </a:p>
          <a:p>
            <a:pPr lvl="1"/>
            <a:r>
              <a:rPr lang="en-US" dirty="0" smtClean="0"/>
              <a:t>Focus on HTTP, </a:t>
            </a:r>
            <a:r>
              <a:rPr lang="en-US" dirty="0" err="1" smtClean="0"/>
              <a:t>CoAP</a:t>
            </a:r>
            <a:r>
              <a:rPr lang="en-US" dirty="0" smtClean="0"/>
              <a:t>, and MQTT and structured payloads compatible with JSON</a:t>
            </a:r>
          </a:p>
          <a:p>
            <a:pPr lvl="1"/>
            <a:r>
              <a:rPr lang="en-US" dirty="0" smtClean="0"/>
              <a:t>Support for Observe, using </a:t>
            </a:r>
            <a:r>
              <a:rPr lang="en-US" dirty="0" err="1" smtClean="0"/>
              <a:t>subProtocols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 long polling in HTTP) when appropriate</a:t>
            </a:r>
          </a:p>
        </p:txBody>
      </p:sp>
    </p:spTree>
    <p:extLst>
      <p:ext uri="{BB962C8B-B14F-4D97-AF65-F5344CB8AC3E}">
        <p14:creationId xmlns:p14="http://schemas.microsoft.com/office/powerpoint/2010/main" val="32849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980728"/>
            <a:ext cx="10978515" cy="5145437"/>
          </a:xfrm>
        </p:spPr>
        <p:txBody>
          <a:bodyPr/>
          <a:lstStyle/>
          <a:p>
            <a:r>
              <a:rPr lang="en-US" dirty="0" smtClean="0"/>
              <a:t>Have requested 6-month </a:t>
            </a:r>
            <a:r>
              <a:rPr lang="en-US" dirty="0" smtClean="0"/>
              <a:t>extension to </a:t>
            </a:r>
            <a:r>
              <a:rPr lang="en-US" dirty="0" smtClean="0"/>
              <a:t>June </a:t>
            </a:r>
            <a:r>
              <a:rPr lang="en-US" dirty="0" smtClean="0"/>
              <a:t>2019</a:t>
            </a:r>
          </a:p>
          <a:p>
            <a:pPr lvl="1"/>
            <a:r>
              <a:rPr lang="en-US" dirty="0" smtClean="0"/>
              <a:t>In order to complete substantial changes required due to JSON-LD 1.1</a:t>
            </a:r>
          </a:p>
          <a:p>
            <a:r>
              <a:rPr lang="en-US" dirty="0" smtClean="0"/>
              <a:t>Converge with Mozilla Web Things proposal expected</a:t>
            </a:r>
          </a:p>
          <a:p>
            <a:pPr lvl="1"/>
            <a:r>
              <a:rPr lang="en-US" dirty="0" smtClean="0"/>
              <a:t>New features enabled by JSON-LD 1.1 features</a:t>
            </a:r>
          </a:p>
          <a:p>
            <a:pPr lvl="1"/>
            <a:r>
              <a:rPr lang="en-US" dirty="0" smtClean="0"/>
              <a:t>Convergence will preserve semantics capabilities for those who want them</a:t>
            </a:r>
          </a:p>
          <a:p>
            <a:r>
              <a:rPr lang="en-US" dirty="0" smtClean="0"/>
              <a:t>Current focus:</a:t>
            </a:r>
          </a:p>
          <a:p>
            <a:pPr lvl="1"/>
            <a:r>
              <a:rPr lang="en-US" dirty="0" smtClean="0"/>
              <a:t>Testing and security</a:t>
            </a:r>
          </a:p>
          <a:p>
            <a:r>
              <a:rPr lang="en-US" dirty="0" err="1" smtClean="0"/>
              <a:t>WoT</a:t>
            </a:r>
            <a:r>
              <a:rPr lang="en-US" dirty="0" smtClean="0"/>
              <a:t> WG Charter renewal being discussed; possible new deliverables:</a:t>
            </a:r>
          </a:p>
          <a:p>
            <a:pPr lvl="1"/>
            <a:r>
              <a:rPr lang="en-US" dirty="0" smtClean="0"/>
              <a:t>Thing Directory and </a:t>
            </a:r>
            <a:r>
              <a:rPr lang="en-US" dirty="0" err="1" smtClean="0"/>
              <a:t>WoT</a:t>
            </a:r>
            <a:r>
              <a:rPr lang="en-US" dirty="0" smtClean="0"/>
              <a:t>-aware proxies with standardized APIs</a:t>
            </a:r>
          </a:p>
          <a:p>
            <a:pPr lvl="1"/>
            <a:r>
              <a:rPr lang="en-US" dirty="0" smtClean="0"/>
              <a:t>Additional interactions, such as streaming data</a:t>
            </a:r>
          </a:p>
          <a:p>
            <a:pPr lvl="1"/>
            <a:r>
              <a:rPr lang="en-US" dirty="0" smtClean="0"/>
              <a:t>Additional protocols and payload types</a:t>
            </a:r>
          </a:p>
          <a:p>
            <a:pPr lvl="1"/>
            <a:r>
              <a:rPr lang="en-US" dirty="0" smtClean="0"/>
              <a:t>Extended IoT ontologies (semantics vocabularies)</a:t>
            </a:r>
          </a:p>
          <a:p>
            <a:pPr lvl="1"/>
            <a:r>
              <a:rPr lang="en-US" dirty="0" smtClean="0"/>
              <a:t>Updates to converge with JSON-LD 1.1 actual (if necessary)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0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Counter fragmentation in the IoT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Web of Things to Internet of Things</a:t>
            </a:r>
            <a:br>
              <a:rPr lang="en-US" dirty="0" smtClean="0"/>
            </a:br>
            <a:r>
              <a:rPr lang="en-US" dirty="0" smtClean="0"/>
              <a:t>is similar to the Web to Internet relation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Take patterns from the World Wide Web</a:t>
            </a:r>
            <a:br>
              <a:rPr lang="en-US" dirty="0" smtClean="0"/>
            </a:br>
            <a:r>
              <a:rPr lang="en-US" dirty="0" smtClean="0"/>
              <a:t>and adapt and apply them to the IoT</a:t>
            </a:r>
          </a:p>
          <a:p>
            <a:pPr lvl="1"/>
            <a:endParaRPr lang="de-DE" dirty="0"/>
          </a:p>
          <a:p>
            <a:pPr lvl="2"/>
            <a:r>
              <a:rPr lang="de-DE" dirty="0" smtClean="0"/>
              <a:t>JSON, Schema,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Linked</a:t>
            </a:r>
            <a:r>
              <a:rPr lang="de-DE" dirty="0" smtClean="0"/>
              <a:t> Data</a:t>
            </a:r>
          </a:p>
          <a:p>
            <a:pPr lvl="2"/>
            <a:r>
              <a:rPr lang="de-DE" dirty="0" smtClean="0"/>
              <a:t>URIs </a:t>
            </a:r>
            <a:r>
              <a:rPr lang="de-DE" dirty="0" err="1" smtClean="0"/>
              <a:t>and</a:t>
            </a:r>
            <a:r>
              <a:rPr lang="de-DE" dirty="0" smtClean="0"/>
              <a:t> Media </a:t>
            </a:r>
            <a:r>
              <a:rPr lang="de-DE" dirty="0" err="1" smtClean="0"/>
              <a:t>Types</a:t>
            </a:r>
            <a:endParaRPr lang="de-DE" dirty="0" smtClean="0"/>
          </a:p>
          <a:p>
            <a:pPr lvl="2"/>
            <a:r>
              <a:rPr lang="de-DE" dirty="0" smtClean="0"/>
              <a:t>JavaScript </a:t>
            </a:r>
            <a:r>
              <a:rPr lang="de-DE" dirty="0" err="1" smtClean="0"/>
              <a:t>runtime</a:t>
            </a:r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1497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By Describing and Complementing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Not competing with existing IoT standards,</a:t>
            </a:r>
            <a:br>
              <a:rPr lang="en-US" dirty="0" smtClean="0"/>
            </a:br>
            <a:r>
              <a:rPr lang="en-US" dirty="0" smtClean="0"/>
              <a:t>as not prescribing a full-stack solution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W3C WoT offers building blocks to pick</a:t>
            </a:r>
            <a:br>
              <a:rPr lang="en-US" dirty="0" smtClean="0"/>
            </a:br>
            <a:r>
              <a:rPr lang="en-US" dirty="0" smtClean="0"/>
              <a:t>that enable semantic interoperability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WoT Thing Description (TD)</a:t>
            </a:r>
          </a:p>
          <a:p>
            <a:pPr lvl="2"/>
            <a:r>
              <a:rPr lang="en-US" dirty="0" smtClean="0"/>
              <a:t>WoT Binding Templates</a:t>
            </a:r>
          </a:p>
          <a:p>
            <a:pPr lvl="2"/>
            <a:r>
              <a:rPr lang="en-US" dirty="0" smtClean="0"/>
              <a:t>WoT Scripting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Web – User- and </a:t>
            </a:r>
            <a:r>
              <a:rPr lang="en-US" b="1" dirty="0" smtClean="0"/>
              <a:t>Developer</a:t>
            </a:r>
            <a:r>
              <a:rPr lang="en-US" dirty="0" smtClean="0"/>
              <a:t>-friendly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Internet of Things</a:t>
            </a:r>
          </a:p>
          <a:p>
            <a:pPr lvl="1"/>
            <a:r>
              <a:rPr lang="en-US" dirty="0" smtClean="0"/>
              <a:t>Domain expertise</a:t>
            </a:r>
          </a:p>
          <a:p>
            <a:pPr lvl="1"/>
            <a:r>
              <a:rPr lang="en-US" dirty="0" smtClean="0"/>
              <a:t>Embedded developers</a:t>
            </a:r>
          </a:p>
          <a:p>
            <a:pPr lvl="1"/>
            <a:r>
              <a:rPr lang="en-US" dirty="0" smtClean="0"/>
              <a:t>Optimized protocols and formats</a:t>
            </a:r>
          </a:p>
          <a:p>
            <a:pPr lvl="2"/>
            <a:r>
              <a:rPr lang="en-US" dirty="0" smtClean="0"/>
              <a:t>Silos with high integration costs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World Wide Web</a:t>
            </a:r>
          </a:p>
          <a:p>
            <a:pPr lvl="1"/>
            <a:r>
              <a:rPr lang="en-US" dirty="0" smtClean="0"/>
              <a:t>Interoperability and usability</a:t>
            </a:r>
          </a:p>
          <a:p>
            <a:pPr lvl="1"/>
            <a:r>
              <a:rPr lang="en-US" altLang="ja-JP" dirty="0" smtClean="0">
                <a:ea typeface="HG明朝E" panose="02020909000000000000" pitchFamily="17" charset="-128"/>
              </a:rPr>
              <a:t>Web developer community</a:t>
            </a:r>
          </a:p>
          <a:p>
            <a:pPr lvl="1"/>
            <a:r>
              <a:rPr lang="en-US" dirty="0" smtClean="0"/>
              <a:t>HTTP, JSON, scripting</a:t>
            </a:r>
          </a:p>
          <a:p>
            <a:pPr lvl="2"/>
            <a:r>
              <a:rPr lang="en-US" dirty="0" smtClean="0"/>
              <a:t>Easy with high productivity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Web of Things</a:t>
            </a:r>
          </a:p>
          <a:p>
            <a:pPr lvl="1"/>
            <a:r>
              <a:rPr lang="en-US" dirty="0" smtClean="0"/>
              <a:t>Take patterns that worked for the Web</a:t>
            </a:r>
          </a:p>
          <a:p>
            <a:pPr lvl="1"/>
            <a:r>
              <a:rPr lang="en-US" dirty="0" smtClean="0"/>
              <a:t>Adapt and apply them to the IoT</a:t>
            </a:r>
            <a:endParaRPr lang="en-US" dirty="0"/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32" y="1726627"/>
            <a:ext cx="5479944" cy="4125013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0393" y="1285061"/>
            <a:ext cx="2675982" cy="20069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1" name="Picture 4" descr="https://upload.wikimedia.org/wikipedia/en/3/30/AccuWeather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5" y="5705573"/>
            <a:ext cx="2611917" cy="375463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chip.de/ii/3/4/8/4/1/7/6/8/Google_Maps_Logo-667ef4340093fa5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244" y="2766631"/>
            <a:ext cx="1284214" cy="1284214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440" y="4412681"/>
            <a:ext cx="1620154" cy="1056825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</p:spPr>
      </p:pic>
      <p:pic>
        <p:nvPicPr>
          <p:cNvPr id="12" name="Picture 2" descr="https://upload.wikimedia.org/wikipedia/commons/3/32/Facebook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16" y="5560808"/>
            <a:ext cx="1525241" cy="573491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D:\Images\Screenshots\expedi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32" y="1490862"/>
            <a:ext cx="2471375" cy="699901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pieren 19"/>
          <p:cNvGrpSpPr/>
          <p:nvPr/>
        </p:nvGrpSpPr>
        <p:grpSpPr>
          <a:xfrm>
            <a:off x="4052807" y="1504880"/>
            <a:ext cx="1983355" cy="3652312"/>
            <a:chOff x="3616830" y="1504880"/>
            <a:chExt cx="1983355" cy="3652312"/>
          </a:xfrm>
        </p:grpSpPr>
        <p:sp>
          <p:nvSpPr>
            <p:cNvPr id="23" name="Thought Bubble: Cloud 2">
              <a:extLst>
                <a:ext uri="{FF2B5EF4-FFF2-40B4-BE49-F238E27FC236}">
                  <a16:creationId xmlns="" xmlns:a16="http://schemas.microsoft.com/office/drawing/2014/main" id="{4BB9D6CC-3C51-4CBE-99A6-9BACC9D3CCAC}"/>
                </a:ext>
              </a:extLst>
            </p:cNvPr>
            <p:cNvSpPr/>
            <p:nvPr/>
          </p:nvSpPr>
          <p:spPr bwMode="auto">
            <a:xfrm flipH="1">
              <a:off x="3790989" y="4149080"/>
              <a:ext cx="1809196" cy="1008112"/>
            </a:xfrm>
            <a:prstGeom prst="cloudCallout">
              <a:avLst>
                <a:gd name="adj1" fmla="val 68915"/>
                <a:gd name="adj2" fmla="val -272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    Profiles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chemeClr val="tx1"/>
                  </a:solidFill>
                </a:rPr>
                <a:t>873,202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hought Bubble: Cloud 2">
              <a:extLst>
                <a:ext uri="{FF2B5EF4-FFF2-40B4-BE49-F238E27FC236}">
                  <a16:creationId xmlns="" xmlns:a16="http://schemas.microsoft.com/office/drawing/2014/main" id="{4BB9D6CC-3C51-4CBE-99A6-9BACC9D3CCAC}"/>
                </a:ext>
              </a:extLst>
            </p:cNvPr>
            <p:cNvSpPr/>
            <p:nvPr/>
          </p:nvSpPr>
          <p:spPr bwMode="auto">
            <a:xfrm flipH="1">
              <a:off x="3616830" y="1504880"/>
              <a:ext cx="1830344" cy="1008112"/>
            </a:xfrm>
            <a:prstGeom prst="cloudCallout">
              <a:avLst>
                <a:gd name="adj1" fmla="val 68400"/>
                <a:gd name="adj2" fmla="val 243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600" dirty="0" smtClean="0">
                  <a:solidFill>
                    <a:schemeClr val="tx1"/>
                  </a:solidFill>
                </a:rPr>
                <a:t>    Profiles</a:t>
              </a:r>
              <a:r>
                <a:rPr lang="en-US" sz="1600" dirty="0">
                  <a:solidFill>
                    <a:schemeClr val="tx1"/>
                  </a:solidFill>
                </a:rPr>
                <a:t/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chemeClr val="tx1"/>
                  </a:solidFill>
                </a:rPr>
                <a:t>30,308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079022" y="4288660"/>
              <a:ext cx="327630" cy="323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935006" y="1646387"/>
              <a:ext cx="322759" cy="318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hought Bubble: Cloud 2">
            <a:extLst>
              <a:ext uri="{FF2B5EF4-FFF2-40B4-BE49-F238E27FC236}">
                <a16:creationId xmlns="" xmlns:a16="http://schemas.microsoft.com/office/drawing/2014/main" id="{4BB9D6CC-3C51-4CBE-99A6-9BACC9D3CCAC}"/>
              </a:ext>
            </a:extLst>
          </p:cNvPr>
          <p:cNvSpPr/>
          <p:nvPr/>
        </p:nvSpPr>
        <p:spPr bwMode="auto">
          <a:xfrm>
            <a:off x="4432263" y="3068960"/>
            <a:ext cx="1594904" cy="945326"/>
          </a:xfrm>
          <a:prstGeom prst="cloudCallout">
            <a:avLst>
              <a:gd name="adj1" fmla="val -65738"/>
              <a:gd name="adj2" fmla="val 5405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lIns="252000" tIns="54000" rIns="36000" bIns="54000" numCol="1" spcCol="72000" rtlCol="0" anchor="t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Open source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culture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39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Resources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100" dirty="0">
                <a:hlinkClick r:id="rId2"/>
              </a:rPr>
              <a:t>https://www.w3.org/WoT/IG/wiki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(IG/WG organizational information)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W3C </a:t>
            </a:r>
            <a:r>
              <a:rPr lang="en-US" dirty="0"/>
              <a:t>WoT Interest Group</a:t>
            </a:r>
          </a:p>
          <a:p>
            <a:pPr lvl="1"/>
            <a:r>
              <a:rPr lang="en-US" sz="2100" dirty="0">
                <a:hlinkClick r:id="rId3"/>
              </a:rPr>
              <a:t>https://www.w3.org/2016/07/wot-ig-charter.html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(charter)</a:t>
            </a:r>
            <a:endParaRPr lang="en-US" sz="2100" dirty="0">
              <a:hlinkClick r:id="rId4"/>
            </a:endParaRPr>
          </a:p>
          <a:p>
            <a:pPr lvl="1"/>
            <a:r>
              <a:rPr lang="en-US" sz="2100" dirty="0">
                <a:hlinkClick r:id="rId5"/>
              </a:rPr>
              <a:t>https://lists.w3.org/Archives/Public/public-wot-ig/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(mailing list)</a:t>
            </a:r>
          </a:p>
          <a:p>
            <a:pPr lvl="1"/>
            <a:r>
              <a:rPr lang="en-US" sz="2100" dirty="0">
                <a:hlinkClick r:id="rId6"/>
              </a:rPr>
              <a:t>https://github.com/w3c/wot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(technical proposals)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W3C </a:t>
            </a:r>
            <a:r>
              <a:rPr lang="en-US" dirty="0"/>
              <a:t>WoT Working Group</a:t>
            </a:r>
          </a:p>
          <a:p>
            <a:pPr lvl="1"/>
            <a:r>
              <a:rPr lang="en-US" sz="2100" dirty="0">
                <a:hlinkClick r:id="rId7"/>
              </a:rPr>
              <a:t>https://www.w3.org/2016/12/wot-wg-2016.html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(charter)</a:t>
            </a:r>
          </a:p>
          <a:p>
            <a:pPr lvl="1"/>
            <a:r>
              <a:rPr lang="en-US" sz="2100" dirty="0">
                <a:hlinkClick r:id="rId8"/>
              </a:rPr>
              <a:t>https://www.w3.org/WoT/WG/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W3C WoT Working Drafts</a:t>
            </a:r>
          </a:p>
          <a:p>
            <a:pPr lvl="1"/>
            <a:r>
              <a:rPr lang="en-US" sz="2100" dirty="0" smtClean="0">
                <a:hlinkClick r:id="rId9"/>
              </a:rPr>
              <a:t>https://www.w3.org/TR/wot-architecture/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0"/>
              </a:rPr>
              <a:t>https://www.w3.org/TR/wot-thing-description/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1"/>
              </a:rPr>
              <a:t>https://www.w3.org/TR/wot-binding-templates/</a:t>
            </a:r>
            <a:endParaRPr lang="en-US" sz="2100" dirty="0" smtClean="0"/>
          </a:p>
          <a:p>
            <a:pPr lvl="1"/>
            <a:r>
              <a:rPr lang="en-US" sz="2100" dirty="0" smtClean="0">
                <a:hlinkClick r:id="rId12"/>
              </a:rPr>
              <a:t>https://www.w3.org/TR/wot-scripting-api/</a:t>
            </a:r>
            <a:endParaRPr lang="en-US" sz="2100" dirty="0"/>
          </a:p>
          <a:p>
            <a:pPr lvl="1"/>
            <a:endParaRPr lang="de-DE" dirty="0" smtClean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100" dirty="0">
                <a:hlinkClick r:id="rId13"/>
              </a:rPr>
              <a:t>https://github.com/w3c/wot-architecture/</a:t>
            </a:r>
            <a:endParaRPr lang="en-US" sz="2100" dirty="0"/>
          </a:p>
          <a:p>
            <a:pPr lvl="1"/>
            <a:r>
              <a:rPr lang="en-US" sz="2100" dirty="0">
                <a:hlinkClick r:id="rId14"/>
              </a:rPr>
              <a:t>https://github.com/w3c/wot-thing-description/</a:t>
            </a:r>
            <a:endParaRPr lang="en-US" sz="2100" dirty="0"/>
          </a:p>
          <a:p>
            <a:pPr lvl="1"/>
            <a:r>
              <a:rPr lang="en-US" sz="2100" dirty="0">
                <a:hlinkClick r:id="rId15"/>
              </a:rPr>
              <a:t>https://github.com/w3c/wot-binding-templates/</a:t>
            </a:r>
            <a:endParaRPr lang="en-US" sz="2100" dirty="0"/>
          </a:p>
          <a:p>
            <a:pPr lvl="1"/>
            <a:r>
              <a:rPr lang="en-US" sz="2100" dirty="0">
                <a:hlinkClick r:id="rId16"/>
              </a:rPr>
              <a:t>https://github.com/w3c/wot-scripting-api/</a:t>
            </a:r>
            <a:endParaRPr lang="en-US" sz="2100" dirty="0"/>
          </a:p>
          <a:p>
            <a:pPr lvl="1"/>
            <a:endParaRPr lang="en-US" dirty="0" smtClean="0"/>
          </a:p>
          <a:p>
            <a:r>
              <a:rPr lang="en-US" dirty="0" smtClean="0"/>
              <a:t>Implementations</a:t>
            </a:r>
          </a:p>
          <a:p>
            <a:pPr lvl="1"/>
            <a:r>
              <a:rPr lang="en-US" sz="2100" dirty="0" smtClean="0">
                <a:hlinkClick r:id="rId17"/>
              </a:rPr>
              <a:t>https://projects.eclipse.org/projects/iot.thingweb</a:t>
            </a:r>
          </a:p>
          <a:p>
            <a:pPr lvl="1"/>
            <a:r>
              <a:rPr lang="en-US" sz="2100" dirty="0" smtClean="0">
                <a:hlinkClick r:id="rId17"/>
              </a:rPr>
              <a:t>https://github.com/thingweb/</a:t>
            </a: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25503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Dr. </a:t>
            </a:r>
            <a:r>
              <a:rPr lang="de-DE" b="1" dirty="0" smtClean="0"/>
              <a:t>Michael McCool</a:t>
            </a:r>
            <a:endParaRPr lang="de-DE" b="1" dirty="0"/>
          </a:p>
          <a:p>
            <a:pPr marL="0" indent="0">
              <a:buNone/>
            </a:pPr>
            <a:r>
              <a:rPr lang="de-DE" dirty="0" smtClean="0"/>
              <a:t>Principal Engineer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Intel Corp.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DPD TPI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Dr. Matthias Kovatsch</a:t>
            </a:r>
          </a:p>
          <a:p>
            <a:pPr marL="0" indent="0">
              <a:buNone/>
            </a:pPr>
            <a:r>
              <a:rPr lang="de-DE" dirty="0" smtClean="0"/>
              <a:t>Senior Research Scientist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Siemens AG</a:t>
            </a:r>
          </a:p>
          <a:p>
            <a:pPr marL="0" indent="0">
              <a:buNone/>
            </a:pPr>
            <a:r>
              <a:rPr lang="de-DE" dirty="0" smtClean="0"/>
              <a:t>CT RDA IOT EWT-DE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matthias.kovatsch@siemens.com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Things – </a:t>
            </a:r>
            <a:r>
              <a:rPr lang="en-US" dirty="0"/>
              <a:t>a</a:t>
            </a:r>
            <a:r>
              <a:rPr lang="en-US" dirty="0" smtClean="0"/>
              <a:t> W3C Standardization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3600" b="1" dirty="0"/>
              <a:t>Academic </a:t>
            </a:r>
            <a:r>
              <a:rPr lang="en-US" sz="3600" b="1" dirty="0" smtClean="0"/>
              <a:t>Community</a:t>
            </a:r>
            <a:br>
              <a:rPr lang="en-US" sz="3600" b="1" dirty="0" smtClean="0"/>
            </a:br>
            <a:r>
              <a:rPr lang="en-US" sz="2100" dirty="0" smtClean="0">
                <a:hlinkClick r:id="rId2"/>
              </a:rPr>
              <a:t>http</a:t>
            </a:r>
            <a:r>
              <a:rPr lang="en-US" sz="2100" dirty="0">
                <a:hlinkClick r:id="rId2"/>
              </a:rPr>
              <a:t>://www.webofthings.org/</a:t>
            </a:r>
            <a:r>
              <a:rPr lang="en-US" sz="2100" dirty="0"/>
              <a:t>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sz="2600" dirty="0"/>
              <a:t>Term coined </a:t>
            </a:r>
            <a:r>
              <a:rPr lang="en-US" sz="2600" dirty="0" smtClean="0"/>
              <a:t>in 2007</a:t>
            </a:r>
            <a:endParaRPr lang="en-US" sz="2600" dirty="0"/>
          </a:p>
          <a:p>
            <a:pPr lvl="1">
              <a:lnSpc>
                <a:spcPct val="120000"/>
              </a:lnSpc>
            </a:pPr>
            <a:r>
              <a:rPr lang="en-US" sz="2600" dirty="0"/>
              <a:t>International workshop series since 2010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86979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300" b="1" dirty="0" smtClean="0"/>
              <a:t>W3C WoT Community Group (CG)</a:t>
            </a:r>
            <a:br>
              <a:rPr lang="en-US" sz="3300" b="1" dirty="0" smtClean="0"/>
            </a:br>
            <a:r>
              <a:rPr lang="en-US" sz="1900" dirty="0" smtClean="0"/>
              <a:t>No charter needed</a:t>
            </a:r>
            <a:br>
              <a:rPr lang="en-US" sz="1900" dirty="0" smtClean="0"/>
            </a:br>
            <a:r>
              <a:rPr lang="en-US" sz="1900" dirty="0" smtClean="0"/>
              <a:t>Chair: Dave Raggett</a:t>
            </a:r>
            <a:endParaRPr lang="en-US" sz="1800" dirty="0" smtClean="0"/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Started summer 2013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~260 participants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Free discussion (no membership needed)</a:t>
            </a:r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b="1" dirty="0" smtClean="0"/>
              <a:t>W3C WoT Workshop, Berlin, 2014</a:t>
            </a:r>
          </a:p>
          <a:p>
            <a:pPr lvl="1">
              <a:lnSpc>
                <a:spcPct val="110000"/>
              </a:lnSpc>
            </a:pPr>
            <a:r>
              <a:rPr lang="de-DE" sz="2400" dirty="0" err="1" smtClean="0"/>
              <a:t>Identify</a:t>
            </a:r>
            <a:r>
              <a:rPr lang="de-DE" sz="2400" dirty="0" smtClean="0"/>
              <a:t> </a:t>
            </a:r>
            <a:r>
              <a:rPr lang="de-DE" sz="2400" dirty="0" err="1" smtClean="0"/>
              <a:t>stakeholders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standards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endParaRPr lang="en-US" sz="2400" dirty="0" smtClean="0"/>
          </a:p>
          <a:p>
            <a:pPr lvl="1">
              <a:lnSpc>
                <a:spcPct val="110000"/>
              </a:lnSpc>
            </a:pP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Believe in benefits of Web technology for IoT</a:t>
            </a:r>
          </a:p>
          <a:p>
            <a:pPr lvl="1">
              <a:lnSpc>
                <a:spcPct val="110000"/>
              </a:lnSpc>
            </a:pPr>
            <a:r>
              <a:rPr lang="de-DE" sz="2400" dirty="0" smtClean="0"/>
              <a:t>Web </a:t>
            </a:r>
            <a:r>
              <a:rPr lang="de-DE" sz="2400" dirty="0" err="1" smtClean="0"/>
              <a:t>standards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horizontal </a:t>
            </a:r>
            <a:r>
              <a:rPr lang="de-DE" sz="2400" dirty="0" err="1" smtClean="0"/>
              <a:t>and</a:t>
            </a:r>
            <a:r>
              <a:rPr lang="de-DE" sz="2400" dirty="0" smtClean="0"/>
              <a:t> neutral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3882752"/>
            <a:ext cx="4876800" cy="914400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16174" b="3672"/>
          <a:stretch/>
        </p:blipFill>
        <p:spPr bwMode="auto">
          <a:xfrm>
            <a:off x="609917" y="1600202"/>
            <a:ext cx="5389200" cy="450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95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of </a:t>
            </a:r>
            <a:r>
              <a:rPr lang="en-US" dirty="0"/>
              <a:t>Things – </a:t>
            </a:r>
            <a:r>
              <a:rPr lang="en-US" dirty="0" smtClean="0"/>
              <a:t>a </a:t>
            </a:r>
            <a:r>
              <a:rPr lang="en-US" dirty="0"/>
              <a:t>W3C Standardization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W3C WoT Interest Group (IG)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1600" dirty="0" smtClean="0">
                <a:hlinkClick r:id="rId2"/>
              </a:rPr>
              <a:t>https://www.w3.org/2016/07/wot-ig-charter.html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Co-chairs: Siemens AG, Huawei</a:t>
            </a:r>
          </a:p>
          <a:p>
            <a:pPr lvl="1"/>
            <a:endParaRPr lang="en-US" sz="1600" dirty="0" smtClean="0"/>
          </a:p>
          <a:p>
            <a:pPr lvl="1"/>
            <a:r>
              <a:rPr lang="en-US" dirty="0" smtClean="0"/>
              <a:t>Started spring 2015</a:t>
            </a:r>
          </a:p>
          <a:p>
            <a:pPr lvl="1"/>
            <a:r>
              <a:rPr lang="en-US" dirty="0" smtClean="0"/>
              <a:t>~200 participants</a:t>
            </a:r>
          </a:p>
          <a:p>
            <a:pPr lvl="1"/>
            <a:r>
              <a:rPr lang="en-US" dirty="0" smtClean="0"/>
              <a:t>Informal work, outreach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PlugFests</a:t>
            </a:r>
            <a:r>
              <a:rPr lang="en-US" dirty="0" smtClean="0"/>
              <a:t>” validation with running code</a:t>
            </a:r>
          </a:p>
          <a:p>
            <a:pPr lvl="1"/>
            <a:r>
              <a:rPr lang="en-US" dirty="0" smtClean="0"/>
              <a:t>Exploration of new building blocks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OpenDays</a:t>
            </a:r>
            <a:r>
              <a:rPr lang="en-US" dirty="0" smtClean="0"/>
              <a:t>” with also external speakers</a:t>
            </a:r>
          </a:p>
          <a:p>
            <a:pPr lvl="1"/>
            <a:r>
              <a:rPr lang="en-US" dirty="0" smtClean="0"/>
              <a:t>Liaisons and collaborations</a:t>
            </a:r>
            <a:br>
              <a:rPr lang="en-US" dirty="0" smtClean="0"/>
            </a:br>
            <a:r>
              <a:rPr lang="en-US" dirty="0" smtClean="0"/>
              <a:t>with other organizations and SDOs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514971" cy="4525963"/>
          </a:xfrm>
        </p:spPr>
        <p:txBody>
          <a:bodyPr>
            <a:noAutofit/>
          </a:bodyPr>
          <a:lstStyle/>
          <a:p>
            <a:r>
              <a:rPr lang="en-US" b="1" dirty="0" smtClean="0"/>
              <a:t>W3C WoT Working Group (WG)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>
                <a:hlinkClick r:id="rId3"/>
              </a:rPr>
              <a:t>https://www.w3.org/2016/12/wot-wg-2016.html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Co-chairs: Siemens AG, Panasonic Corp., Intel Corp.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Started end of 2016 (effectively Feb 2017)</a:t>
            </a:r>
          </a:p>
          <a:p>
            <a:pPr lvl="1"/>
            <a:r>
              <a:rPr lang="en-US" dirty="0" smtClean="0"/>
              <a:t>~100 participants</a:t>
            </a:r>
          </a:p>
          <a:p>
            <a:pPr lvl="1"/>
            <a:r>
              <a:rPr lang="en-US" dirty="0" smtClean="0"/>
              <a:t>Normative work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Work on deliverables</a:t>
            </a:r>
          </a:p>
          <a:p>
            <a:pPr lvl="1"/>
            <a:r>
              <a:rPr lang="en-US" dirty="0" smtClean="0"/>
              <a:t>W3C Patent Policy for royalty-free standards</a:t>
            </a:r>
          </a:p>
          <a:p>
            <a:pPr lvl="1"/>
            <a:r>
              <a:rPr lang="en-US" dirty="0" smtClean="0"/>
              <a:t>Only W3C Members and Invited Experts</a:t>
            </a:r>
          </a:p>
        </p:txBody>
      </p:sp>
    </p:spTree>
    <p:extLst>
      <p:ext uri="{BB962C8B-B14F-4D97-AF65-F5344CB8AC3E}">
        <p14:creationId xmlns:p14="http://schemas.microsoft.com/office/powerpoint/2010/main" val="197025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chn4240\AppData\Local\Microsoft\Windows\Temporary Internet Files\Content.Outlook\E5G37JTX\IMG_20160125_162220.jpg"/>
          <p:cNvPicPr>
            <a:picLocks noChangeAspect="1" noChangeArrowheads="1"/>
          </p:cNvPicPr>
          <p:nvPr/>
        </p:nvPicPr>
        <p:blipFill>
          <a:blip r:embed="rId3" cstate="print"/>
          <a:srcRect l="19140" t="18715" r="22483" b="4725"/>
          <a:stretch>
            <a:fillRect/>
          </a:stretch>
        </p:blipFill>
        <p:spPr bwMode="auto">
          <a:xfrm>
            <a:off x="2445817" y="2708920"/>
            <a:ext cx="3782043" cy="2790031"/>
          </a:xfrm>
          <a:prstGeom prst="rect">
            <a:avLst/>
          </a:prstGeom>
          <a:noFill/>
        </p:spPr>
      </p:pic>
      <p:pic>
        <p:nvPicPr>
          <p:cNvPr id="4" name="Picture 4" descr="D:\Images\W3C\AC-Meeting-2018\20180515_1527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59945" y="1143625"/>
            <a:ext cx="2999270" cy="168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PlugFests</a:t>
            </a:r>
            <a:r>
              <a:rPr lang="en-US" dirty="0" smtClean="0"/>
              <a:t> to Evaluate Current Working Assumptions</a:t>
            </a:r>
            <a:endParaRPr lang="en-US" dirty="0"/>
          </a:p>
        </p:txBody>
      </p:sp>
      <p:pic>
        <p:nvPicPr>
          <p:cNvPr id="7" name="Picture 4" descr="C:\Users\mchn4240\AppData\Local\Microsoft\Windows\Temporary Internet Files\Content.Outlook\E5G37JTX\IMG_20160126_17212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43625"/>
            <a:ext cx="3729385" cy="2097779"/>
          </a:xfrm>
          <a:prstGeom prst="rect">
            <a:avLst/>
          </a:prstGeom>
          <a:noFill/>
        </p:spPr>
      </p:pic>
      <p:pic>
        <p:nvPicPr>
          <p:cNvPr id="8" name="Picture 2" descr="C:\Users\mchn4240\AppData\Local\Microsoft\Windows\Temporary Internet Files\Content.Outlook\E5G37JTX\IMG_20160126_172906 (2).jpg"/>
          <p:cNvPicPr>
            <a:picLocks noChangeAspect="1" noChangeArrowheads="1"/>
          </p:cNvPicPr>
          <p:nvPr/>
        </p:nvPicPr>
        <p:blipFill rotWithShape="1">
          <a:blip r:embed="rId6"/>
          <a:srcRect l="11142"/>
          <a:stretch/>
        </p:blipFill>
        <p:spPr bwMode="auto">
          <a:xfrm>
            <a:off x="5730963" y="2942431"/>
            <a:ext cx="2528452" cy="1600597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21102" y="1143625"/>
            <a:ext cx="3128689" cy="180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26976" y="1143625"/>
            <a:ext cx="1294126" cy="1804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mchn4240\AppData\Local\Microsoft\Windows\Temporary Internet Files\Content.Outlook\SQBBLEVC\20170622_101413.jpg"/>
          <p:cNvPicPr>
            <a:picLocks noChangeAspect="1" noChangeArrowheads="1"/>
          </p:cNvPicPr>
          <p:nvPr/>
        </p:nvPicPr>
        <p:blipFill>
          <a:blip r:embed="rId9"/>
          <a:srcRect l="22633" r="14598"/>
          <a:stretch>
            <a:fillRect/>
          </a:stretch>
        </p:blipFill>
        <p:spPr bwMode="auto">
          <a:xfrm rot="5400000">
            <a:off x="-142402" y="3033377"/>
            <a:ext cx="2742320" cy="245751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0"/>
          <a:srcRect b="2498"/>
          <a:stretch/>
        </p:blipFill>
        <p:spPr bwMode="auto">
          <a:xfrm>
            <a:off x="7899375" y="4967593"/>
            <a:ext cx="2907048" cy="188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994719" y="5196234"/>
            <a:ext cx="4719965" cy="166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D:\Images\W3C\AC-Meeting-2018\20180515_152840_00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t="-1346" r="10535" b="1346"/>
          <a:stretch/>
        </p:blipFill>
        <p:spPr bwMode="auto">
          <a:xfrm>
            <a:off x="0" y="5498951"/>
            <a:ext cx="1994719" cy="135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3"/>
          <a:srcRect t="8473"/>
          <a:stretch/>
        </p:blipFill>
        <p:spPr bwMode="auto">
          <a:xfrm>
            <a:off x="6178087" y="4380730"/>
            <a:ext cx="2044144" cy="247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4"/>
          <a:srcRect l="8970" b="3586"/>
          <a:stretch/>
        </p:blipFill>
        <p:spPr bwMode="auto">
          <a:xfrm>
            <a:off x="7771405" y="2947789"/>
            <a:ext cx="2648250" cy="201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5400000">
            <a:off x="9261980" y="2023549"/>
            <a:ext cx="3857029" cy="2031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D:\Images\W3C\AC-Meeting-2018\20180515_152853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r="7361"/>
          <a:stretch/>
        </p:blipFill>
        <p:spPr bwMode="auto">
          <a:xfrm rot="5400000">
            <a:off x="10274545" y="4931802"/>
            <a:ext cx="2331501" cy="151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5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</a:t>
            </a:r>
            <a:r>
              <a:rPr lang="en-US" dirty="0"/>
              <a:t>Mission – </a:t>
            </a:r>
            <a:r>
              <a:rPr lang="en-US" dirty="0" smtClean="0"/>
              <a:t>Not </a:t>
            </a:r>
            <a:r>
              <a:rPr lang="en-US" dirty="0"/>
              <a:t>Yet Another </a:t>
            </a:r>
            <a:r>
              <a:rPr lang="en-US" dirty="0" smtClean="0"/>
              <a:t>IoT Silo</a:t>
            </a:r>
            <a:endParaRPr lang="en-US" dirty="0"/>
          </a:p>
        </p:txBody>
      </p:sp>
      <p:pic>
        <p:nvPicPr>
          <p:cNvPr id="3" name="Picture 2" descr="Standards"/>
          <p:cNvPicPr>
            <a:picLocks noChangeAspect="1" noChangeArrowheads="1"/>
          </p:cNvPicPr>
          <p:nvPr/>
        </p:nvPicPr>
        <p:blipFill>
          <a:blip r:embed="rId2" cstate="print"/>
          <a:srcRect t="12785"/>
          <a:stretch>
            <a:fillRect/>
          </a:stretch>
        </p:blipFill>
        <p:spPr bwMode="auto">
          <a:xfrm>
            <a:off x="1059059" y="1578952"/>
            <a:ext cx="10224692" cy="4688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64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Mission – Describe and Complement</a:t>
            </a:r>
            <a:endParaRPr lang="en-US" dirty="0"/>
          </a:p>
        </p:txBody>
      </p:sp>
      <p:sp>
        <p:nvSpPr>
          <p:cNvPr id="9" name="Flussdiagramm: Manuelle Eingabe 8"/>
          <p:cNvSpPr/>
          <p:nvPr/>
        </p:nvSpPr>
        <p:spPr>
          <a:xfrm>
            <a:off x="2426767" y="3074184"/>
            <a:ext cx="864096" cy="576064"/>
          </a:xfrm>
          <a:prstGeom prst="flowChartManualInput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lussdiagramm: Lochstreifen 9"/>
          <p:cNvSpPr/>
          <p:nvPr/>
        </p:nvSpPr>
        <p:spPr>
          <a:xfrm>
            <a:off x="4947047" y="3098676"/>
            <a:ext cx="936104" cy="648072"/>
          </a:xfrm>
          <a:prstGeom prst="flowChartPunchedTap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Doppelte Welle 10"/>
          <p:cNvSpPr/>
          <p:nvPr/>
        </p:nvSpPr>
        <p:spPr>
          <a:xfrm>
            <a:off x="3434879" y="4106787"/>
            <a:ext cx="936104" cy="576064"/>
          </a:xfrm>
          <a:prstGeom prst="doubleWav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rot="16200000">
            <a:off x="7845369" y="2990664"/>
            <a:ext cx="828092" cy="828092"/>
          </a:xfrm>
          <a:prstGeom prst="flowChartOnlineStorag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Eingekerbter Richtungspfeil 12"/>
          <p:cNvSpPr/>
          <p:nvPr/>
        </p:nvSpPr>
        <p:spPr>
          <a:xfrm rot="16200000">
            <a:off x="6423211" y="3854760"/>
            <a:ext cx="864096" cy="936104"/>
          </a:xfrm>
          <a:prstGeom prst="chevron">
            <a:avLst>
              <a:gd name="adj" fmla="val 2732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lussdiagramm: Magnetplattenspeicher 13"/>
          <p:cNvSpPr/>
          <p:nvPr/>
        </p:nvSpPr>
        <p:spPr>
          <a:xfrm>
            <a:off x="9123511" y="3962771"/>
            <a:ext cx="720080" cy="792088"/>
          </a:xfrm>
          <a:prstGeom prst="flowChartMagneticDisk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16319" y="4596816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17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9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4759" y="2083135"/>
            <a:ext cx="1008112" cy="1008112"/>
          </a:xfrm>
          <a:prstGeom prst="rect">
            <a:avLst/>
          </a:prstGeom>
          <a:noFill/>
        </p:spPr>
      </p:pic>
      <p:pic>
        <p:nvPicPr>
          <p:cNvPr id="21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5409" y="4763933"/>
            <a:ext cx="1295044" cy="883598"/>
          </a:xfrm>
          <a:prstGeom prst="rect">
            <a:avLst/>
          </a:prstGeom>
          <a:noFill/>
        </p:spPr>
      </p:pic>
      <p:pic>
        <p:nvPicPr>
          <p:cNvPr id="22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7766" y="2348762"/>
            <a:ext cx="1440160" cy="490457"/>
          </a:xfrm>
          <a:prstGeom prst="rect">
            <a:avLst/>
          </a:prstGeom>
          <a:noFill/>
        </p:spPr>
      </p:pic>
      <p:pic>
        <p:nvPicPr>
          <p:cNvPr id="23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55" y="4769407"/>
            <a:ext cx="1717009" cy="8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Projects\W3C-WoT\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03123" y="2323375"/>
            <a:ext cx="1512168" cy="52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03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766" y="4341211"/>
            <a:ext cx="852434" cy="865003"/>
          </a:xfrm>
          <a:prstGeom prst="rect">
            <a:avLst/>
          </a:prstGeom>
        </p:spPr>
      </p:pic>
      <p:pic>
        <p:nvPicPr>
          <p:cNvPr id="63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25" y="4312278"/>
            <a:ext cx="810011" cy="855580"/>
          </a:xfrm>
          <a:prstGeom prst="rect">
            <a:avLst/>
          </a:prstGeom>
        </p:spPr>
      </p:pic>
      <p:sp>
        <p:nvSpPr>
          <p:cNvPr id="108" name="Flussdiagramm: Manuelle Eingabe 107"/>
          <p:cNvSpPr/>
          <p:nvPr/>
        </p:nvSpPr>
        <p:spPr>
          <a:xfrm>
            <a:off x="2426767" y="3074184"/>
            <a:ext cx="864096" cy="576064"/>
          </a:xfrm>
          <a:prstGeom prst="flowChartManualInput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Flussdiagramm: Lochstreifen 108"/>
          <p:cNvSpPr/>
          <p:nvPr/>
        </p:nvSpPr>
        <p:spPr>
          <a:xfrm>
            <a:off x="4947047" y="3098676"/>
            <a:ext cx="936104" cy="648072"/>
          </a:xfrm>
          <a:prstGeom prst="flowChartPunchedTap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Doppelte Welle 109"/>
          <p:cNvSpPr/>
          <p:nvPr/>
        </p:nvSpPr>
        <p:spPr>
          <a:xfrm>
            <a:off x="3434879" y="4106787"/>
            <a:ext cx="936104" cy="576064"/>
          </a:xfrm>
          <a:prstGeom prst="doubleWav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lussdiagramm: Gespeicherte Daten 110"/>
          <p:cNvSpPr/>
          <p:nvPr/>
        </p:nvSpPr>
        <p:spPr>
          <a:xfrm rot="16200000">
            <a:off x="7845369" y="2990664"/>
            <a:ext cx="828092" cy="828092"/>
          </a:xfrm>
          <a:prstGeom prst="flowChartOnlineStorage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Eingekerbter Richtungspfeil 111"/>
          <p:cNvSpPr/>
          <p:nvPr/>
        </p:nvSpPr>
        <p:spPr>
          <a:xfrm rot="16200000">
            <a:off x="6423211" y="3854760"/>
            <a:ext cx="864096" cy="936104"/>
          </a:xfrm>
          <a:prstGeom prst="chevron">
            <a:avLst>
              <a:gd name="adj" fmla="val 2732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Flussdiagramm: Magnetplattenspeicher 112"/>
          <p:cNvSpPr/>
          <p:nvPr/>
        </p:nvSpPr>
        <p:spPr>
          <a:xfrm>
            <a:off x="9123511" y="3962771"/>
            <a:ext cx="720080" cy="792088"/>
          </a:xfrm>
          <a:prstGeom prst="flowChartMagneticDisk">
            <a:avLst/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9116319" y="4596816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115" name="Textfeld 26"/>
          <p:cNvSpPr txBox="1"/>
          <p:nvPr/>
        </p:nvSpPr>
        <p:spPr>
          <a:xfrm rot="10800000">
            <a:off x="10160" y="3375210"/>
            <a:ext cx="11088687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6" name="Textfeld 26"/>
          <p:cNvSpPr txBox="1"/>
          <p:nvPr/>
        </p:nvSpPr>
        <p:spPr>
          <a:xfrm>
            <a:off x="554560" y="3375210"/>
            <a:ext cx="11629148" cy="1007690"/>
          </a:xfrm>
          <a:prstGeom prst="homePlate">
            <a:avLst/>
          </a:prstGeom>
          <a:solidFill>
            <a:srgbClr val="4A7B7C"/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 of Things: “glue in between”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17" name="Picture 2" descr="https://pbs.twimg.com/profile_images/737757905177300992/NwwT3aU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4759" y="2083135"/>
            <a:ext cx="1008112" cy="1008112"/>
          </a:xfrm>
          <a:prstGeom prst="rect">
            <a:avLst/>
          </a:prstGeom>
          <a:noFill/>
        </p:spPr>
      </p:pic>
      <p:pic>
        <p:nvPicPr>
          <p:cNvPr id="118" name="Picture 4" descr="http://www.etsi.org/images/articles/logos/oneM2M-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5409" y="4763933"/>
            <a:ext cx="1295044" cy="883598"/>
          </a:xfrm>
          <a:prstGeom prst="rect">
            <a:avLst/>
          </a:prstGeom>
          <a:noFill/>
        </p:spPr>
      </p:pic>
      <p:pic>
        <p:nvPicPr>
          <p:cNvPr id="119" name="Picture 8" descr="https://media.licdn.com/media/p/1/000/225/076/21c1f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7766" y="2348762"/>
            <a:ext cx="1440160" cy="490457"/>
          </a:xfrm>
          <a:prstGeom prst="rect">
            <a:avLst/>
          </a:prstGeom>
          <a:noFill/>
        </p:spPr>
      </p:pic>
      <p:pic>
        <p:nvPicPr>
          <p:cNvPr id="120" name="Picture 4" descr="http://openmobilealliance.org/wp-content/uploads/2012/11/LOGO_OMA_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55" y="4769407"/>
            <a:ext cx="1717009" cy="8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3" descr="D:\Projects\W3C-WoT\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03123" y="2323375"/>
            <a:ext cx="1512168" cy="527631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WoT Member Organizations</a:t>
            </a:r>
            <a:endParaRPr lang="en-US" dirty="0"/>
          </a:p>
        </p:txBody>
      </p:sp>
      <p:pic>
        <p:nvPicPr>
          <p:cNvPr id="18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142" y="1786699"/>
            <a:ext cx="1653133" cy="521676"/>
          </a:xfrm>
          <a:prstGeom prst="rect">
            <a:avLst/>
          </a:prstGeom>
        </p:spPr>
      </p:pic>
      <p:pic>
        <p:nvPicPr>
          <p:cNvPr id="19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7487" y="1991165"/>
            <a:ext cx="1314551" cy="322980"/>
          </a:xfrm>
          <a:prstGeom prst="rect">
            <a:avLst/>
          </a:prstGeom>
        </p:spPr>
      </p:pic>
      <p:pic>
        <p:nvPicPr>
          <p:cNvPr id="20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9375" y="4735810"/>
            <a:ext cx="1057807" cy="670877"/>
          </a:xfrm>
          <a:prstGeom prst="rect">
            <a:avLst/>
          </a:prstGeom>
        </p:spPr>
      </p:pic>
      <p:pic>
        <p:nvPicPr>
          <p:cNvPr id="22" name="Picture 14" descr="https://seeklogo.com/images/H/Huawei-logo-A8C7CBCAA8-seeklogo.co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86807" y="5743922"/>
            <a:ext cx="674298" cy="656316"/>
          </a:xfrm>
          <a:prstGeom prst="rect">
            <a:avLst/>
          </a:prstGeom>
          <a:noFill/>
        </p:spPr>
      </p:pic>
      <p:pic>
        <p:nvPicPr>
          <p:cNvPr id="23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719" y="5239866"/>
            <a:ext cx="986318" cy="472406"/>
          </a:xfrm>
          <a:prstGeom prst="rect">
            <a:avLst/>
          </a:prstGeom>
        </p:spPr>
      </p:pic>
      <p:pic>
        <p:nvPicPr>
          <p:cNvPr id="24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3702" y="5476259"/>
            <a:ext cx="764289" cy="6997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60" y="5320735"/>
            <a:ext cx="1074875" cy="747038"/>
          </a:xfrm>
          <a:prstGeom prst="rect">
            <a:avLst/>
          </a:prstGeom>
        </p:spPr>
      </p:pic>
      <p:pic>
        <p:nvPicPr>
          <p:cNvPr id="26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917" y="5113570"/>
            <a:ext cx="966225" cy="414328"/>
          </a:xfrm>
          <a:prstGeom prst="rect">
            <a:avLst/>
          </a:prstGeom>
        </p:spPr>
      </p:pic>
      <p:pic>
        <p:nvPicPr>
          <p:cNvPr id="27" name="Picture 12" descr="https://upload.wikimedia.org/wikipedia/en/thumb/4/44/Fzi_logo.svg/610px-Fzi_logo.svg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61646" y="1522057"/>
            <a:ext cx="353753" cy="593520"/>
          </a:xfrm>
          <a:prstGeom prst="rect">
            <a:avLst/>
          </a:prstGeom>
          <a:noFill/>
        </p:spPr>
      </p:pic>
      <p:pic>
        <p:nvPicPr>
          <p:cNvPr id="28" name="Picture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539" y="1936631"/>
            <a:ext cx="595530" cy="201437"/>
          </a:xfrm>
          <a:prstGeom prst="rect">
            <a:avLst/>
          </a:prstGeom>
        </p:spPr>
      </p:pic>
      <p:pic>
        <p:nvPicPr>
          <p:cNvPr id="29" name="Picture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65" y="5162805"/>
            <a:ext cx="731462" cy="437101"/>
          </a:xfrm>
          <a:prstGeom prst="rect">
            <a:avLst/>
          </a:prstGeom>
        </p:spPr>
      </p:pic>
      <p:pic>
        <p:nvPicPr>
          <p:cNvPr id="30" name="Picture 1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89618" y="5381355"/>
            <a:ext cx="953998" cy="477663"/>
          </a:xfrm>
          <a:prstGeom prst="rect">
            <a:avLst/>
          </a:prstGeom>
        </p:spPr>
      </p:pic>
      <p:pic>
        <p:nvPicPr>
          <p:cNvPr id="31" name="Picture 2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688" y="2508342"/>
            <a:ext cx="812790" cy="201991"/>
          </a:xfrm>
          <a:prstGeom prst="rect">
            <a:avLst/>
          </a:prstGeom>
        </p:spPr>
      </p:pic>
      <p:pic>
        <p:nvPicPr>
          <p:cNvPr id="32" name="Picture 1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6983" y="1410279"/>
            <a:ext cx="988176" cy="391918"/>
          </a:xfrm>
          <a:prstGeom prst="rect">
            <a:avLst/>
          </a:prstGeom>
        </p:spPr>
      </p:pic>
      <p:pic>
        <p:nvPicPr>
          <p:cNvPr id="33" name="Picture 4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088" y="1378041"/>
            <a:ext cx="981239" cy="303477"/>
          </a:xfrm>
          <a:prstGeom prst="rect">
            <a:avLst/>
          </a:prstGeom>
        </p:spPr>
      </p:pic>
      <p:pic>
        <p:nvPicPr>
          <p:cNvPr id="34" name="Picture 2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3591" y="5311874"/>
            <a:ext cx="650045" cy="367481"/>
          </a:xfrm>
          <a:prstGeom prst="rect">
            <a:avLst/>
          </a:prstGeom>
        </p:spPr>
      </p:pic>
      <p:pic>
        <p:nvPicPr>
          <p:cNvPr id="35" name="Picture 2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121" y="2308375"/>
            <a:ext cx="428254" cy="437818"/>
          </a:xfrm>
          <a:prstGeom prst="rect">
            <a:avLst/>
          </a:prstGeom>
        </p:spPr>
      </p:pic>
      <p:pic>
        <p:nvPicPr>
          <p:cNvPr id="36" name="Picture 4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3" y="2449484"/>
            <a:ext cx="890058" cy="602121"/>
          </a:xfrm>
          <a:prstGeom prst="rect">
            <a:avLst/>
          </a:prstGeom>
        </p:spPr>
      </p:pic>
      <p:pic>
        <p:nvPicPr>
          <p:cNvPr id="37" name="Picture 3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689911" y="5641724"/>
            <a:ext cx="777416" cy="246213"/>
          </a:xfrm>
          <a:prstGeom prst="rect">
            <a:avLst/>
          </a:prstGeom>
        </p:spPr>
      </p:pic>
      <p:pic>
        <p:nvPicPr>
          <p:cNvPr id="38" name="Picture 2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737" y="5607019"/>
            <a:ext cx="392672" cy="611134"/>
          </a:xfrm>
          <a:prstGeom prst="rect">
            <a:avLst/>
          </a:prstGeom>
        </p:spPr>
      </p:pic>
      <p:pic>
        <p:nvPicPr>
          <p:cNvPr id="39" name="Picture 4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008" y="2026113"/>
            <a:ext cx="670848" cy="412982"/>
          </a:xfrm>
          <a:prstGeom prst="rect">
            <a:avLst/>
          </a:prstGeom>
        </p:spPr>
      </p:pic>
      <p:pic>
        <p:nvPicPr>
          <p:cNvPr id="40" name="Picture 4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879" y="4959426"/>
            <a:ext cx="1029217" cy="784496"/>
          </a:xfrm>
          <a:prstGeom prst="rect">
            <a:avLst/>
          </a:prstGeom>
        </p:spPr>
      </p:pic>
      <p:pic>
        <p:nvPicPr>
          <p:cNvPr id="41" name="Picture 6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3" y="5667409"/>
            <a:ext cx="964592" cy="734110"/>
          </a:xfrm>
          <a:prstGeom prst="rect">
            <a:avLst/>
          </a:prstGeom>
        </p:spPr>
      </p:pic>
      <p:pic>
        <p:nvPicPr>
          <p:cNvPr id="42" name="Picture 3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9415" y="1477511"/>
            <a:ext cx="1414626" cy="204007"/>
          </a:xfrm>
          <a:prstGeom prst="rect">
            <a:avLst/>
          </a:prstGeom>
        </p:spPr>
      </p:pic>
      <p:pic>
        <p:nvPicPr>
          <p:cNvPr id="43" name="Picture 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751" y="1604272"/>
            <a:ext cx="890356" cy="133809"/>
          </a:xfrm>
          <a:prstGeom prst="rect">
            <a:avLst/>
          </a:prstGeom>
        </p:spPr>
      </p:pic>
      <p:pic>
        <p:nvPicPr>
          <p:cNvPr id="44" name="Picture 16" descr="http://www.gbpremiumcars.com/wp-content/uploads/2016/08/jlr_logo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0613171" y="6038773"/>
            <a:ext cx="1147810" cy="281213"/>
          </a:xfrm>
          <a:prstGeom prst="rect">
            <a:avLst/>
          </a:prstGeom>
          <a:noFill/>
        </p:spPr>
      </p:pic>
      <p:pic>
        <p:nvPicPr>
          <p:cNvPr id="45" name="Picture 10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98" y="1579574"/>
            <a:ext cx="389385" cy="524786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19" y="2079153"/>
            <a:ext cx="1363493" cy="778273"/>
          </a:xfrm>
          <a:prstGeom prst="rect">
            <a:avLst/>
          </a:prstGeom>
        </p:spPr>
      </p:pic>
      <p:pic>
        <p:nvPicPr>
          <p:cNvPr id="47" name="Picture 24" descr="http://cdn.parabolicarc.com/wp-content/uploads/2009/04/boeing_logo.jp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9350648" y="2854349"/>
            <a:ext cx="751361" cy="368742"/>
          </a:xfrm>
          <a:prstGeom prst="rect">
            <a:avLst/>
          </a:prstGeom>
          <a:noFill/>
        </p:spPr>
      </p:pic>
      <p:pic>
        <p:nvPicPr>
          <p:cNvPr id="48" name="Picture 3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008" y="2530169"/>
            <a:ext cx="865304" cy="658547"/>
          </a:xfrm>
          <a:prstGeom prst="rect">
            <a:avLst/>
          </a:prstGeom>
        </p:spPr>
      </p:pic>
      <p:pic>
        <p:nvPicPr>
          <p:cNvPr id="49" name="Picture 28" descr="https://thetechportal.com/wp-content/uploads/2016/11/Softbank-logo.png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3878040" y="6005147"/>
            <a:ext cx="1187084" cy="890903"/>
          </a:xfrm>
          <a:prstGeom prst="rect">
            <a:avLst/>
          </a:prstGeom>
          <a:noFill/>
        </p:spPr>
      </p:pic>
      <p:pic>
        <p:nvPicPr>
          <p:cNvPr id="50" name="Picture 26" descr="https://www.3d-grenzenlos.de/wp/wp-content/uploads/2016/05/logo-technische_universitaet_berlin.png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10977183" y="1508880"/>
            <a:ext cx="523856" cy="395991"/>
          </a:xfrm>
          <a:prstGeom prst="rect">
            <a:avLst/>
          </a:prstGeom>
          <a:noFill/>
        </p:spPr>
      </p:pic>
      <p:pic>
        <p:nvPicPr>
          <p:cNvPr id="51" name="Picture 5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5938" y="1365165"/>
            <a:ext cx="928770" cy="478214"/>
          </a:xfrm>
          <a:prstGeom prst="rect">
            <a:avLst/>
          </a:prstGeom>
        </p:spPr>
      </p:pic>
      <p:pic>
        <p:nvPicPr>
          <p:cNvPr id="52" name="Picture 58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917" y="2397918"/>
            <a:ext cx="1072677" cy="387496"/>
          </a:xfrm>
          <a:prstGeom prst="rect">
            <a:avLst/>
          </a:prstGeom>
        </p:spPr>
      </p:pic>
      <p:pic>
        <p:nvPicPr>
          <p:cNvPr id="53" name="Picture 3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296" y="5631444"/>
            <a:ext cx="759928" cy="281142"/>
          </a:xfrm>
          <a:prstGeom prst="rect">
            <a:avLst/>
          </a:prstGeom>
        </p:spPr>
      </p:pic>
      <p:pic>
        <p:nvPicPr>
          <p:cNvPr id="54" name="Picture 45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9111" y="1882097"/>
            <a:ext cx="757118" cy="543141"/>
          </a:xfrm>
          <a:prstGeom prst="rect">
            <a:avLst/>
          </a:prstGeom>
        </p:spPr>
      </p:pic>
      <p:pic>
        <p:nvPicPr>
          <p:cNvPr id="55" name="Picture 50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113" y="4585979"/>
            <a:ext cx="508149" cy="360343"/>
          </a:xfrm>
          <a:prstGeom prst="rect">
            <a:avLst/>
          </a:prstGeom>
        </p:spPr>
      </p:pic>
      <p:pic>
        <p:nvPicPr>
          <p:cNvPr id="56" name="Picture 4" descr="https://www.mathjobs.org/jobs?groupimg-539-0-1-0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11038241" y="2831229"/>
            <a:ext cx="989556" cy="401943"/>
          </a:xfrm>
          <a:prstGeom prst="rect">
            <a:avLst/>
          </a:prstGeom>
          <a:noFill/>
        </p:spPr>
      </p:pic>
      <p:pic>
        <p:nvPicPr>
          <p:cNvPr id="57" name="Picture 18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215" y="2841139"/>
            <a:ext cx="416231" cy="409110"/>
          </a:xfrm>
          <a:prstGeom prst="rect">
            <a:avLst/>
          </a:prstGeom>
        </p:spPr>
      </p:pic>
      <p:pic>
        <p:nvPicPr>
          <p:cNvPr id="58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911" y="5757021"/>
            <a:ext cx="607011" cy="453348"/>
          </a:xfrm>
          <a:prstGeom prst="rect">
            <a:avLst/>
          </a:prstGeom>
        </p:spPr>
      </p:pic>
      <p:pic>
        <p:nvPicPr>
          <p:cNvPr id="59" name="Picture 22" descr="http://www.cems.org/sites/default/files/content/company/image/nokia-900x300_new-logo.png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4485051" y="5663082"/>
            <a:ext cx="973854" cy="324618"/>
          </a:xfrm>
          <a:prstGeom prst="rect">
            <a:avLst/>
          </a:prstGeom>
          <a:noFill/>
        </p:spPr>
      </p:pic>
      <p:pic>
        <p:nvPicPr>
          <p:cNvPr id="60" name="Picture 20" descr="https://www.qualitylogic.com/wp-content/uploads/2017/01/KETI_logo.png"/>
          <p:cNvPicPr>
            <a:picLocks noChangeAspect="1" noChangeArrowheads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>
            <a:off x="10419655" y="4543570"/>
            <a:ext cx="740653" cy="336256"/>
          </a:xfrm>
          <a:prstGeom prst="rect">
            <a:avLst/>
          </a:prstGeom>
          <a:noFill/>
        </p:spPr>
      </p:pic>
      <p:pic>
        <p:nvPicPr>
          <p:cNvPr id="61" name="Picture 53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3362018" y="1305686"/>
            <a:ext cx="1123033" cy="678329"/>
          </a:xfrm>
          <a:prstGeom prst="rect">
            <a:avLst/>
          </a:prstGeom>
        </p:spPr>
      </p:pic>
      <p:pic>
        <p:nvPicPr>
          <p:cNvPr id="62" name="Picture 66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25" y="1525259"/>
            <a:ext cx="730424" cy="363234"/>
          </a:xfrm>
          <a:prstGeom prst="rect">
            <a:avLst/>
          </a:prstGeom>
        </p:spPr>
      </p:pic>
      <p:pic>
        <p:nvPicPr>
          <p:cNvPr id="64" name="Picture 8" descr="https://www.dgincubation.co.jp/wp-content/uploads/portfolio/blockstream-title.png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8763471" y="6093755"/>
            <a:ext cx="1102676" cy="326392"/>
          </a:xfrm>
          <a:prstGeom prst="rect">
            <a:avLst/>
          </a:prstGeom>
          <a:noFill/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5487" y="4890382"/>
            <a:ext cx="688809" cy="349484"/>
          </a:xfrm>
          <a:prstGeom prst="rect">
            <a:avLst/>
          </a:prstGeom>
        </p:spPr>
      </p:pic>
      <p:pic>
        <p:nvPicPr>
          <p:cNvPr id="66" name="Picture 18" descr="https://entwickler.de/wp-content/uploads/2016/10/js-foundation-logo-900x450.jpg"/>
          <p:cNvPicPr>
            <a:picLocks noChangeAspect="1" noChangeArrowheads="1"/>
          </p:cNvPicPr>
          <p:nvPr/>
        </p:nvPicPr>
        <p:blipFill>
          <a:blip r:embed="rId55" cstate="print"/>
          <a:srcRect/>
          <a:stretch>
            <a:fillRect/>
          </a:stretch>
        </p:blipFill>
        <p:spPr bwMode="auto">
          <a:xfrm>
            <a:off x="7543167" y="5815930"/>
            <a:ext cx="914912" cy="457456"/>
          </a:xfrm>
          <a:prstGeom prst="rect">
            <a:avLst/>
          </a:prstGeom>
          <a:noFill/>
        </p:spPr>
      </p:pic>
      <p:pic>
        <p:nvPicPr>
          <p:cNvPr id="67" name="Picture 2" descr="http://www.sfi.ie/assets/components/phpthumbof/cache/Insight%20logo.f6f28b09aa929b7f8b05a74fd99c73012354.jpg"/>
          <p:cNvPicPr>
            <a:picLocks noChangeAspect="1" noChangeArrowheads="1"/>
          </p:cNvPicPr>
          <p:nvPr/>
        </p:nvPicPr>
        <p:blipFill>
          <a:blip r:embed="rId56" cstate="print"/>
          <a:srcRect/>
          <a:stretch>
            <a:fillRect/>
          </a:stretch>
        </p:blipFill>
        <p:spPr bwMode="auto">
          <a:xfrm>
            <a:off x="10293729" y="2866004"/>
            <a:ext cx="638883" cy="378259"/>
          </a:xfrm>
          <a:prstGeom prst="rect">
            <a:avLst/>
          </a:prstGeom>
          <a:noFill/>
        </p:spPr>
      </p:pic>
      <p:pic>
        <p:nvPicPr>
          <p:cNvPr id="68" name="Picture 10" descr="http://img.technews.co/wp-content/uploads/2015/05/China-Unicom-logo-490x367.png"/>
          <p:cNvPicPr>
            <a:picLocks noChangeAspect="1" noChangeArrowheads="1"/>
          </p:cNvPicPr>
          <p:nvPr/>
        </p:nvPicPr>
        <p:blipFill>
          <a:blip r:embed="rId57" cstate="print"/>
          <a:srcRect/>
          <a:stretch>
            <a:fillRect/>
          </a:stretch>
        </p:blipFill>
        <p:spPr bwMode="auto">
          <a:xfrm>
            <a:off x="1444737" y="2438056"/>
            <a:ext cx="834158" cy="624768"/>
          </a:xfrm>
          <a:prstGeom prst="rect">
            <a:avLst/>
          </a:prstGeom>
          <a:noFill/>
        </p:spPr>
      </p:pic>
      <p:pic>
        <p:nvPicPr>
          <p:cNvPr id="69" name="Picture 6" descr="http://www.laketec.com/wp-content/uploads/2017/01/partners-logo-avaya.png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937309" y="1936463"/>
            <a:ext cx="771526" cy="540068"/>
          </a:xfrm>
          <a:prstGeom prst="rect">
            <a:avLst/>
          </a:prstGeom>
          <a:noFill/>
        </p:spPr>
      </p:pic>
      <p:pic>
        <p:nvPicPr>
          <p:cNvPr id="70" name="Picture 11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790" y="4693508"/>
            <a:ext cx="727350" cy="258326"/>
          </a:xfrm>
          <a:prstGeom prst="rect">
            <a:avLst/>
          </a:prstGeom>
        </p:spPr>
      </p:pic>
      <p:pic>
        <p:nvPicPr>
          <p:cNvPr id="71" name="Picture 63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806" y="2962505"/>
            <a:ext cx="720080" cy="380875"/>
          </a:xfrm>
          <a:prstGeom prst="rect">
            <a:avLst/>
          </a:prstGeom>
        </p:spPr>
      </p:pic>
      <p:pic>
        <p:nvPicPr>
          <p:cNvPr id="72" name="Picture 60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759" y="4663802"/>
            <a:ext cx="496732" cy="504056"/>
          </a:xfrm>
          <a:prstGeom prst="rect">
            <a:avLst/>
          </a:prstGeom>
        </p:spPr>
      </p:pic>
      <p:pic>
        <p:nvPicPr>
          <p:cNvPr id="87" name="Picture 8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511" y="6191419"/>
            <a:ext cx="2157816" cy="369501"/>
          </a:xfrm>
          <a:prstGeom prst="rect">
            <a:avLst/>
          </a:prstGeom>
        </p:spPr>
      </p:pic>
      <p:pic>
        <p:nvPicPr>
          <p:cNvPr id="88" name="Picture 15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3" y="2818777"/>
            <a:ext cx="827256" cy="476357"/>
          </a:xfrm>
          <a:prstGeom prst="rect">
            <a:avLst/>
          </a:prstGeom>
        </p:spPr>
      </p:pic>
      <p:pic>
        <p:nvPicPr>
          <p:cNvPr id="89" name="Picture 4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015" y="6175970"/>
            <a:ext cx="696432" cy="463601"/>
          </a:xfrm>
          <a:prstGeom prst="rect">
            <a:avLst/>
          </a:prstGeom>
        </p:spPr>
      </p:pic>
      <p:pic>
        <p:nvPicPr>
          <p:cNvPr id="90" name="Picture 35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128" y="5839433"/>
            <a:ext cx="754329" cy="226156"/>
          </a:xfrm>
          <a:prstGeom prst="rect">
            <a:avLst/>
          </a:prstGeom>
        </p:spPr>
      </p:pic>
      <p:pic>
        <p:nvPicPr>
          <p:cNvPr id="91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27" y="5120761"/>
            <a:ext cx="834383" cy="623161"/>
          </a:xfrm>
          <a:prstGeom prst="rect">
            <a:avLst/>
          </a:prstGeom>
        </p:spPr>
      </p:pic>
      <p:pic>
        <p:nvPicPr>
          <p:cNvPr id="21" name="Picture 40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113" y="1747680"/>
            <a:ext cx="771119" cy="7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71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40887b0-086c-4ff4-8beb-b5b55c2754ed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2064</Words>
  <Application>Microsoft Office PowerPoint</Application>
  <PresentationFormat>Custom</PresentationFormat>
  <Paragraphs>619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HG明朝E</vt:lpstr>
      <vt:lpstr>ＭＳ Ｐゴシック</vt:lpstr>
      <vt:lpstr>Arial</vt:lpstr>
      <vt:lpstr>Calibri</vt:lpstr>
      <vt:lpstr>Consolas</vt:lpstr>
      <vt:lpstr>Courier New</vt:lpstr>
      <vt:lpstr>Symbol</vt:lpstr>
      <vt:lpstr>Times New Roman</vt:lpstr>
      <vt:lpstr>Wingdings</vt:lpstr>
      <vt:lpstr>Larissa</vt:lpstr>
      <vt:lpstr>W3C Web of Things Introduction, Status, and Roadmap</vt:lpstr>
      <vt:lpstr>Web of Things in a Nutshell</vt:lpstr>
      <vt:lpstr>Why the Web – User- and Developer-friendly</vt:lpstr>
      <vt:lpstr>Web of Things – a W3C Standardization Activity</vt:lpstr>
      <vt:lpstr>Web of Things – a W3C Standardization Activity</vt:lpstr>
      <vt:lpstr>PlugFests to Evaluate Current Working Assumptions</vt:lpstr>
      <vt:lpstr>W3C WoT Mission – Not Yet Another IoT Silo</vt:lpstr>
      <vt:lpstr>W3C WoT Mission – Describe and Complement</vt:lpstr>
      <vt:lpstr>W3C WoT Member Organizations</vt:lpstr>
      <vt:lpstr>W3C WoT Liaisons</vt:lpstr>
      <vt:lpstr>W3C WoT Approach – Building Blocks</vt:lpstr>
      <vt:lpstr>W3C WoT Approach – Building Blocks</vt:lpstr>
      <vt:lpstr>WoT Thing Description (TD) – JSON-LD Documents</vt:lpstr>
      <vt:lpstr>WoT Thing Description (TD) – Minimal form</vt:lpstr>
      <vt:lpstr>W3C WoT Approach – Building Blocks</vt:lpstr>
      <vt:lpstr>W3C WoT Approach – Building Blocks</vt:lpstr>
      <vt:lpstr>WoT Binding Templates – Instantiated in TDs</vt:lpstr>
      <vt:lpstr>W3C WoT Approach – Building Blocks</vt:lpstr>
      <vt:lpstr>W3C WoT Approach – Building Blocks</vt:lpstr>
      <vt:lpstr>WoT Scripting API – Browser-like Runtime for IoT</vt:lpstr>
      <vt:lpstr>W3C WoT Approach – Building Blocks</vt:lpstr>
      <vt:lpstr>W3C WoT Approach – Batteries Included</vt:lpstr>
      <vt:lpstr>W3C WoT Integration Patterns – Things AND Cloud</vt:lpstr>
      <vt:lpstr>Deployment Scenarios – Basic Client-Server</vt:lpstr>
      <vt:lpstr>Deployment Scenarios – Constrained Devices</vt:lpstr>
      <vt:lpstr>Deployment Scenarios – Web Integration</vt:lpstr>
      <vt:lpstr>Status and Recent Developments</vt:lpstr>
      <vt:lpstr>Roadmap</vt:lpstr>
      <vt:lpstr>W3C WoT Summary</vt:lpstr>
      <vt:lpstr>W3C WoT Resources</vt:lpstr>
      <vt:lpstr>Contacts</vt:lpstr>
    </vt:vector>
  </TitlesOfParts>
  <Company>SIEMENS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W3C Web of Things – Getting Started</dc:title>
  <dc:creator>Matthias Kovatsch</dc:creator>
  <cp:keywords>CTPClassification=CTP_NT</cp:keywords>
  <cp:lastModifiedBy>Mccool, Michael</cp:lastModifiedBy>
  <cp:revision>72</cp:revision>
  <dcterms:created xsi:type="dcterms:W3CDTF">2018-05-15T12:31:41Z</dcterms:created>
  <dcterms:modified xsi:type="dcterms:W3CDTF">2018-10-24T09:16:37Z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80550350-565c-4856-a445-b766e3f541c1</vt:lpwstr>
  </property>
  <property fmtid="{D5CDD505-2E9C-101B-9397-08002B2CF9AE}" pid="3" name="CTP_TimeStamp">
    <vt:lpwstr>2018-10-24 09:16:36Z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